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57" r:id="rId4"/>
    <p:sldId id="259" r:id="rId5"/>
    <p:sldId id="260" r:id="rId6"/>
    <p:sldId id="261" r:id="rId7"/>
    <p:sldId id="262" r:id="rId8"/>
    <p:sldId id="263" r:id="rId9"/>
    <p:sldId id="280"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87" r:id="rId25"/>
    <p:sldId id="278" r:id="rId26"/>
    <p:sldId id="279" r:id="rId27"/>
    <p:sldId id="281" r:id="rId28"/>
    <p:sldId id="282" r:id="rId29"/>
    <p:sldId id="288" r:id="rId30"/>
    <p:sldId id="284" r:id="rId31"/>
    <p:sldId id="285" r:id="rId32"/>
    <p:sldId id="286" r:id="rId3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3" autoAdjust="0"/>
    <p:restoredTop sz="94660"/>
  </p:normalViewPr>
  <p:slideViewPr>
    <p:cSldViewPr snapToGrid="0">
      <p:cViewPr varScale="1">
        <p:scale>
          <a:sx n="79" d="100"/>
          <a:sy n="79" d="100"/>
        </p:scale>
        <p:origin x="1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6AD6EE87-EBD5-4F12-A48A-63ACA297AC8F}" type="datetimeFigureOut">
              <a:rPr lang="en-US" dirty="0"/>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3" name="Straight Connector 12"/>
          <p:cNvCxnSpPr/>
          <p:nvPr/>
        </p:nvCxnSpPr>
        <p:spPr>
          <a:xfrm flipV="1">
            <a:off x="8386842"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0"/>
            <a:ext cx="12192000" cy="4572001"/>
          </a:xfrm>
          <a:prstGeom prst="rect">
            <a:avLst/>
          </a:prstGeom>
          <a:blipFill dpi="0" rotWithShape="1">
            <a:blip r:embed="rId2">
              <a:duotone>
                <a:schemeClr val="accent1">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CD73815-2707-4475-8F1A-B873CB631BB4}" type="datetimeFigureOut">
              <a:rPr lang="en-US" dirty="0"/>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4AFB99-0EAB-4182-AFF8-E214C82A68F6}" type="datetimeFigureOut">
              <a:rPr lang="en-US" dirty="0"/>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D3794B-289A-4A80-97D7-111025398D45}" type="datetimeFigureOut">
              <a:rPr lang="en-US" dirty="0"/>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A61015F-7CC6-4D0A-9D87-873EA4C304CC}" type="datetimeFigureOut">
              <a:rPr lang="en-US" dirty="0"/>
              <a:t>6/10/2016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12" name="Straight Connector 11"/>
          <p:cNvCxnSpPr/>
          <p:nvPr/>
        </p:nvCxnSpPr>
        <p:spPr>
          <a:xfrm flipV="1">
            <a:off x="8386842" y="5264106"/>
            <a:ext cx="0" cy="9144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0" y="-1"/>
            <a:ext cx="12192000" cy="4572000"/>
          </a:xfrm>
          <a:prstGeom prst="rect">
            <a:avLst/>
          </a:prstGeom>
          <a:blipFill dpi="0" rotWithShape="1">
            <a:blip r:embed="rId2">
              <a:duotone>
                <a:schemeClr val="accent3">
                  <a:shade val="45000"/>
                  <a:satMod val="135000"/>
                </a:schemeClr>
                <a:prstClr val="white"/>
              </a:duotone>
            </a:blip>
            <a:srcRect/>
            <a:tile tx="-133350" ty="-6350" sx="50000" sy="50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3C6A301-0538-44EC-B09D-202E1042A48B}" type="datetimeFigureOut">
              <a:rPr lang="en-US" dirty="0"/>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789574A-8875-45EF-8EA2-3CAA0F7ABC4C}" type="datetimeFigureOut">
              <a:rPr lang="en-US" dirty="0"/>
              <a:t>6/10/2016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EF4D4C-5367-4C26-9E2B-D8088D7FCA81}" type="datetimeFigureOut">
              <a:rPr lang="en-US" dirty="0"/>
              <a:t>6/10/2016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91E96-98B0-4413-9547-46F3504108EF}" type="datetimeFigureOut">
              <a:rPr lang="en-US" dirty="0"/>
              <a:t>6/10/2016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5C68B11-C5A8-448C-8CE9-B1A273C79CFC}" type="datetimeFigureOut">
              <a:rPr lang="en-US" dirty="0"/>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616CA0-919D-4A49-9C8A-62FDFB3A5183}" type="datetimeFigureOut">
              <a:rPr lang="en-US" dirty="0"/>
              <a:t>6/10/2016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7E5644-1E61-4311-A31E-84CB9C7AA8A9}" type="slidenum">
              <a:rPr lang="en-US" dirty="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0298CD5-6C1E-4009-B41F-6DF62E31D3BE}" type="datetimeFigureOut">
              <a:rPr lang="en-US" dirty="0"/>
              <a:pPr/>
              <a:t>6/10/2016</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4FAB73BC-B049-4115-A692-8D63A059BFB8}" type="slidenum">
              <a:rPr lang="en-US" dirty="0"/>
              <a:pPr/>
              <a:t>‹#›</a:t>
            </a:fld>
            <a:endParaRPr lang="en-US" dirty="0"/>
          </a:p>
        </p:txBody>
      </p:sp>
      <p:cxnSp>
        <p:nvCxnSpPr>
          <p:cNvPr id="8" name="Straight Connector 7"/>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58" r:id="rId10"/>
    <p:sldLayoutId id="2147483659"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Medical Nutrition Therapy for Traumatic Brain Injury </a:t>
            </a:r>
            <a:endParaRPr lang="en-US" dirty="0"/>
          </a:p>
        </p:txBody>
      </p:sp>
      <p:sp>
        <p:nvSpPr>
          <p:cNvPr id="3" name="Subtitle 2"/>
          <p:cNvSpPr>
            <a:spLocks noGrp="1"/>
          </p:cNvSpPr>
          <p:nvPr>
            <p:ph type="subTitle" idx="1"/>
          </p:nvPr>
        </p:nvSpPr>
        <p:spPr/>
        <p:txBody>
          <a:bodyPr/>
          <a:lstStyle/>
          <a:p>
            <a:r>
              <a:rPr lang="en-US" dirty="0" smtClean="0"/>
              <a:t>Christina Dinger, Dietetic Intern</a:t>
            </a:r>
            <a:endParaRPr lang="en-US" dirty="0"/>
          </a:p>
        </p:txBody>
      </p:sp>
    </p:spTree>
    <p:extLst>
      <p:ext uri="{BB962C8B-B14F-4D97-AF65-F5344CB8AC3E}">
        <p14:creationId xmlns:p14="http://schemas.microsoft.com/office/powerpoint/2010/main" val="761542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Preferred route of nutrient delivery</a:t>
            </a:r>
            <a:endParaRPr lang="en-US" dirty="0"/>
          </a:p>
        </p:txBody>
      </p:sp>
      <p:sp>
        <p:nvSpPr>
          <p:cNvPr id="3" name="Content Placeholder 2"/>
          <p:cNvSpPr>
            <a:spLocks noGrp="1"/>
          </p:cNvSpPr>
          <p:nvPr>
            <p:ph idx="1"/>
          </p:nvPr>
        </p:nvSpPr>
        <p:spPr/>
        <p:txBody>
          <a:bodyPr/>
          <a:lstStyle/>
          <a:p>
            <a:pPr marL="0" indent="0">
              <a:buNone/>
            </a:pPr>
            <a:endParaRPr lang="en-US" dirty="0" smtClean="0"/>
          </a:p>
          <a:p>
            <a:pPr>
              <a:buFont typeface="Arial" panose="020B0604020202020204" pitchFamily="34" charset="0"/>
              <a:buChar char="•"/>
            </a:pPr>
            <a:r>
              <a:rPr lang="en-US" dirty="0" smtClean="0"/>
              <a:t> PO intake is </a:t>
            </a:r>
            <a:r>
              <a:rPr lang="en-US" dirty="0" smtClean="0"/>
              <a:t>always the preferred route</a:t>
            </a:r>
            <a:endParaRPr lang="en-US" dirty="0" smtClean="0"/>
          </a:p>
          <a:p>
            <a:pPr>
              <a:buFont typeface="Arial" panose="020B0604020202020204" pitchFamily="34" charset="0"/>
              <a:buChar char="•"/>
            </a:pPr>
            <a:endParaRPr lang="en-US" dirty="0"/>
          </a:p>
          <a:p>
            <a:pPr marL="0" indent="0">
              <a:buNone/>
            </a:pPr>
            <a:endParaRPr lang="en-US" dirty="0" smtClean="0"/>
          </a:p>
          <a:p>
            <a:pPr>
              <a:buFont typeface="Arial" panose="020B0604020202020204" pitchFamily="34" charset="0"/>
              <a:buChar char="•"/>
            </a:pPr>
            <a:r>
              <a:rPr lang="en-US" dirty="0"/>
              <a:t> </a:t>
            </a:r>
            <a:r>
              <a:rPr lang="en-US" dirty="0" smtClean="0"/>
              <a:t>Second route is enteral if the patient is mechanically ventilated and will be unable to orally consume adequate calories for a significant period of time. </a:t>
            </a:r>
          </a:p>
          <a:p>
            <a:pPr lvl="1">
              <a:buFont typeface="Arial" panose="020B0604020202020204" pitchFamily="34" charset="0"/>
              <a:buChar char="•"/>
            </a:pPr>
            <a:r>
              <a:rPr lang="en-US" dirty="0"/>
              <a:t> </a:t>
            </a:r>
            <a:r>
              <a:rPr lang="en-US" dirty="0" smtClean="0"/>
              <a:t>Most patients will be considered critically ill, mechanically ventilated and admitted to the intensive care unit. </a:t>
            </a:r>
            <a:endParaRPr lang="en-US" dirty="0"/>
          </a:p>
        </p:txBody>
      </p:sp>
    </p:spTree>
    <p:extLst>
      <p:ext uri="{BB962C8B-B14F-4D97-AF65-F5344CB8AC3E}">
        <p14:creationId xmlns:p14="http://schemas.microsoft.com/office/powerpoint/2010/main" val="1744373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should feeding be initiated?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smtClean="0"/>
              <a:t>American Society of Parenteral and Enteral Nutrition suggests early enteral nutrition administration positively impacts survival rates. </a:t>
            </a:r>
          </a:p>
          <a:p>
            <a:pPr lvl="1">
              <a:buFont typeface="Arial" panose="020B0604020202020204" pitchFamily="34" charset="0"/>
              <a:buChar char="•"/>
            </a:pPr>
            <a:r>
              <a:rPr lang="en-US" dirty="0"/>
              <a:t> </a:t>
            </a:r>
            <a:r>
              <a:rPr lang="en-US" dirty="0" smtClean="0"/>
              <a:t>Decreases infections and complications related to hypermetabolic/</a:t>
            </a:r>
            <a:r>
              <a:rPr lang="en-US" dirty="0" err="1" smtClean="0"/>
              <a:t>hypercatabolic</a:t>
            </a:r>
            <a:r>
              <a:rPr lang="en-US" dirty="0"/>
              <a:t> </a:t>
            </a:r>
            <a:r>
              <a:rPr lang="en-US" dirty="0" smtClean="0"/>
              <a:t>state</a:t>
            </a:r>
            <a:endParaRPr lang="en-US" dirty="0" smtClean="0"/>
          </a:p>
          <a:p>
            <a:pPr lvl="1">
              <a:buFont typeface="Arial" panose="020B0604020202020204" pitchFamily="34" charset="0"/>
              <a:buChar char="•"/>
            </a:pPr>
            <a:endParaRPr lang="en-US" dirty="0"/>
          </a:p>
          <a:p>
            <a:pPr marL="128016" lvl="1" indent="0">
              <a:buNone/>
            </a:pPr>
            <a:endParaRPr lang="en-US" dirty="0" smtClean="0"/>
          </a:p>
          <a:p>
            <a:pPr>
              <a:buFont typeface="Arial" panose="020B0604020202020204" pitchFamily="34" charset="0"/>
              <a:buChar char="•"/>
            </a:pPr>
            <a:r>
              <a:rPr lang="en-US" dirty="0"/>
              <a:t> </a:t>
            </a:r>
            <a:r>
              <a:rPr lang="en-US" dirty="0" smtClean="0"/>
              <a:t>24-48 hours of hospital admission.</a:t>
            </a:r>
            <a:endParaRPr lang="en-US" dirty="0"/>
          </a:p>
        </p:txBody>
      </p:sp>
    </p:spTree>
    <p:extLst>
      <p:ext uri="{BB962C8B-B14F-4D97-AF65-F5344CB8AC3E}">
        <p14:creationId xmlns:p14="http://schemas.microsoft.com/office/powerpoint/2010/main" val="7550580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Assessing enteral tube placement</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Consider length of time patient may require tube feedings</a:t>
            </a:r>
          </a:p>
          <a:p>
            <a:pPr lvl="1">
              <a:buFont typeface="Arial" panose="020B0604020202020204" pitchFamily="34" charset="0"/>
              <a:buChar char="•"/>
            </a:pPr>
            <a:r>
              <a:rPr lang="en-US" dirty="0" smtClean="0"/>
              <a:t>Nasogastric and </a:t>
            </a:r>
            <a:r>
              <a:rPr lang="en-US" dirty="0" err="1" smtClean="0"/>
              <a:t>nasoenteric</a:t>
            </a:r>
            <a:r>
              <a:rPr lang="en-US" dirty="0" smtClean="0"/>
              <a:t> tubes = less than four </a:t>
            </a:r>
            <a:r>
              <a:rPr lang="en-US" dirty="0" smtClean="0"/>
              <a:t>weeks</a:t>
            </a:r>
            <a:endParaRPr lang="en-US" dirty="0" smtClean="0"/>
          </a:p>
          <a:p>
            <a:pPr lvl="1">
              <a:buFont typeface="Arial" panose="020B0604020202020204" pitchFamily="34" charset="0"/>
              <a:buChar char="•"/>
            </a:pPr>
            <a:r>
              <a:rPr lang="en-US" dirty="0"/>
              <a:t> </a:t>
            </a:r>
            <a:r>
              <a:rPr lang="en-US" dirty="0" smtClean="0"/>
              <a:t>Gastrostomy or </a:t>
            </a:r>
            <a:r>
              <a:rPr lang="en-US" dirty="0" err="1" smtClean="0"/>
              <a:t>jejunostomy</a:t>
            </a:r>
            <a:r>
              <a:rPr lang="en-US" dirty="0"/>
              <a:t> </a:t>
            </a:r>
            <a:r>
              <a:rPr lang="en-US" dirty="0" smtClean="0"/>
              <a:t>= greater than four </a:t>
            </a:r>
            <a:r>
              <a:rPr lang="en-US" dirty="0" smtClean="0"/>
              <a:t>weeks</a:t>
            </a:r>
            <a:endParaRPr lang="en-US" dirty="0" smtClean="0"/>
          </a:p>
        </p:txBody>
      </p:sp>
    </p:spTree>
    <p:extLst>
      <p:ext uri="{BB962C8B-B14F-4D97-AF65-F5344CB8AC3E}">
        <p14:creationId xmlns:p14="http://schemas.microsoft.com/office/powerpoint/2010/main" val="141554790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vs. Post-pyloric</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smtClean="0"/>
              <a:t>Aranda-Michel and </a:t>
            </a:r>
            <a:r>
              <a:rPr lang="en-US" dirty="0" err="1" smtClean="0"/>
              <a:t>Vizzini</a:t>
            </a:r>
            <a:r>
              <a:rPr lang="en-US" dirty="0"/>
              <a:t> </a:t>
            </a:r>
            <a:r>
              <a:rPr lang="en-US" dirty="0" smtClean="0"/>
              <a:t>review multiple studies favoring post-pyloric placement</a:t>
            </a:r>
          </a:p>
          <a:p>
            <a:pPr lvl="1">
              <a:buFont typeface="Arial" panose="020B0604020202020204" pitchFamily="34" charset="0"/>
              <a:buChar char="•"/>
            </a:pPr>
            <a:r>
              <a:rPr lang="en-US" dirty="0" smtClean="0"/>
              <a:t>Increased tolerance and less gastrointestinal complications than gastric </a:t>
            </a:r>
            <a:r>
              <a:rPr lang="en-US" dirty="0" smtClean="0"/>
              <a:t>feedings</a:t>
            </a:r>
            <a:endParaRPr lang="en-US" dirty="0" smtClean="0"/>
          </a:p>
          <a:p>
            <a:pPr lvl="2">
              <a:buFont typeface="Arial" panose="020B0604020202020204" pitchFamily="34" charset="0"/>
              <a:buChar char="•"/>
            </a:pPr>
            <a:r>
              <a:rPr lang="en-US" dirty="0"/>
              <a:t> </a:t>
            </a:r>
            <a:r>
              <a:rPr lang="en-US" dirty="0" smtClean="0"/>
              <a:t>Increased GI tolerance shown by decreased development of </a:t>
            </a:r>
            <a:r>
              <a:rPr lang="en-US" dirty="0" smtClean="0"/>
              <a:t>infections</a:t>
            </a:r>
            <a:endParaRPr lang="en-US" dirty="0" smtClean="0"/>
          </a:p>
          <a:p>
            <a:pPr lvl="2">
              <a:buFont typeface="Arial" panose="020B0604020202020204" pitchFamily="34" charset="0"/>
              <a:buChar char="•"/>
            </a:pPr>
            <a:endParaRPr lang="en-US" dirty="0"/>
          </a:p>
          <a:p>
            <a:pPr marL="310896" lvl="2" indent="0">
              <a:buNone/>
            </a:pPr>
            <a:endParaRPr lang="en-US" dirty="0" smtClean="0"/>
          </a:p>
          <a:p>
            <a:pPr lvl="2">
              <a:buFont typeface="Arial" panose="020B0604020202020204" pitchFamily="34" charset="0"/>
              <a:buChar char="•"/>
            </a:pPr>
            <a:endParaRPr lang="en-US" dirty="0"/>
          </a:p>
          <a:p>
            <a:pPr>
              <a:buFont typeface="Arial" panose="020B0604020202020204" pitchFamily="34" charset="0"/>
              <a:buChar char="•"/>
            </a:pPr>
            <a:r>
              <a:rPr lang="en-US" dirty="0" smtClean="0"/>
              <a:t> Roberts and </a:t>
            </a:r>
            <a:r>
              <a:rPr lang="en-US" dirty="0" err="1" smtClean="0"/>
              <a:t>Touger</a:t>
            </a:r>
            <a:r>
              <a:rPr lang="en-US" dirty="0" smtClean="0"/>
              <a:t>-Decker</a:t>
            </a:r>
          </a:p>
          <a:p>
            <a:pPr lvl="1">
              <a:buFont typeface="Arial" panose="020B0604020202020204" pitchFamily="34" charset="0"/>
              <a:buChar char="•"/>
            </a:pPr>
            <a:r>
              <a:rPr lang="en-US" dirty="0"/>
              <a:t> </a:t>
            </a:r>
            <a:r>
              <a:rPr lang="en-US" dirty="0" smtClean="0"/>
              <a:t>75% of 32 patients studied experienced GI intolerance with gastric </a:t>
            </a:r>
            <a:r>
              <a:rPr lang="en-US" dirty="0" smtClean="0"/>
              <a:t>feedings</a:t>
            </a:r>
            <a:endParaRPr lang="en-US" dirty="0" smtClean="0"/>
          </a:p>
          <a:p>
            <a:pPr lvl="2">
              <a:buFont typeface="Arial" panose="020B0604020202020204" pitchFamily="34" charset="0"/>
              <a:buChar char="•"/>
            </a:pPr>
            <a:r>
              <a:rPr lang="en-US" dirty="0"/>
              <a:t> </a:t>
            </a:r>
            <a:r>
              <a:rPr lang="en-US" dirty="0" smtClean="0"/>
              <a:t>Intolerance defined as high gastric residual volume, abdominal distention and </a:t>
            </a:r>
            <a:r>
              <a:rPr lang="en-US" dirty="0" smtClean="0"/>
              <a:t>vomiting</a:t>
            </a:r>
            <a:endParaRPr lang="en-US" dirty="0" smtClean="0"/>
          </a:p>
          <a:p>
            <a:pPr marL="0" indent="0">
              <a:buNone/>
            </a:pPr>
            <a:endParaRPr lang="en-US" dirty="0" smtClean="0"/>
          </a:p>
          <a:p>
            <a:pPr>
              <a:buFont typeface="Arial" panose="020B0604020202020204" pitchFamily="34" charset="0"/>
              <a:buChar char="•"/>
            </a:pPr>
            <a:endParaRPr lang="en-US" dirty="0"/>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22235474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vs. post-pyloric</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Acosta-</a:t>
            </a:r>
            <a:r>
              <a:rPr lang="en-US" dirty="0" err="1" smtClean="0"/>
              <a:t>Excribano</a:t>
            </a:r>
            <a:r>
              <a:rPr lang="en-US" dirty="0" smtClean="0"/>
              <a:t> et. al. </a:t>
            </a:r>
          </a:p>
          <a:p>
            <a:pPr lvl="1">
              <a:buFont typeface="Arial" panose="020B0604020202020204" pitchFamily="34" charset="0"/>
              <a:buChar char="•"/>
            </a:pPr>
            <a:r>
              <a:rPr lang="en-US" dirty="0"/>
              <a:t> </a:t>
            </a:r>
            <a:r>
              <a:rPr lang="en-US" dirty="0" smtClean="0"/>
              <a:t>104 adult intensive care unit patients</a:t>
            </a:r>
          </a:p>
          <a:p>
            <a:pPr lvl="2">
              <a:buFont typeface="Arial" panose="020B0604020202020204" pitchFamily="34" charset="0"/>
              <a:buChar char="•"/>
            </a:pPr>
            <a:r>
              <a:rPr lang="en-US" dirty="0"/>
              <a:t> </a:t>
            </a:r>
            <a:r>
              <a:rPr lang="en-US" dirty="0" smtClean="0"/>
              <a:t>54 received gastric feedings; 50 received post-pyloric to jejunum</a:t>
            </a:r>
          </a:p>
          <a:p>
            <a:pPr lvl="1">
              <a:buFont typeface="Arial" panose="020B0604020202020204" pitchFamily="34" charset="0"/>
              <a:buChar char="•"/>
            </a:pPr>
            <a:r>
              <a:rPr lang="en-US" dirty="0"/>
              <a:t> </a:t>
            </a:r>
            <a:r>
              <a:rPr lang="en-US" dirty="0" smtClean="0"/>
              <a:t>Gastric residuals monitored every 6 hours on day one, then 12 hours on day two.</a:t>
            </a:r>
          </a:p>
          <a:p>
            <a:pPr lvl="2">
              <a:buFont typeface="Arial" panose="020B0604020202020204" pitchFamily="34" charset="0"/>
              <a:buChar char="•"/>
            </a:pPr>
            <a:r>
              <a:rPr lang="en-US" dirty="0"/>
              <a:t> </a:t>
            </a:r>
            <a:r>
              <a:rPr lang="en-US" dirty="0" smtClean="0"/>
              <a:t>High gastric residuals = more than 200ml</a:t>
            </a:r>
          </a:p>
          <a:p>
            <a:pPr lvl="3">
              <a:buFont typeface="Arial" panose="020B0604020202020204" pitchFamily="34" charset="0"/>
              <a:buChar char="•"/>
            </a:pPr>
            <a:r>
              <a:rPr lang="en-US" dirty="0" smtClean="0"/>
              <a:t>Feeding paused for 6 hours, then restarted at same rate prior to pausing.</a:t>
            </a:r>
          </a:p>
          <a:p>
            <a:pPr lvl="3">
              <a:buFont typeface="Arial" panose="020B0604020202020204" pitchFamily="34" charset="0"/>
              <a:buChar char="•"/>
            </a:pPr>
            <a:r>
              <a:rPr lang="en-US" dirty="0"/>
              <a:t> </a:t>
            </a:r>
            <a:r>
              <a:rPr lang="en-US" dirty="0" smtClean="0"/>
              <a:t>If residuals continued a gastric motility stimulator was initiated.</a:t>
            </a:r>
          </a:p>
          <a:p>
            <a:pPr lvl="1">
              <a:buFont typeface="Arial" panose="020B0604020202020204" pitchFamily="34" charset="0"/>
              <a:buChar char="•"/>
            </a:pPr>
            <a:r>
              <a:rPr lang="en-US" dirty="0"/>
              <a:t> </a:t>
            </a:r>
            <a:r>
              <a:rPr lang="en-US" dirty="0" smtClean="0"/>
              <a:t>32% post-pyloric patients developed pneumonia; 57% gastric patients developed pneumonia. </a:t>
            </a:r>
          </a:p>
          <a:p>
            <a:pPr lvl="1">
              <a:buFont typeface="Arial" panose="020B0604020202020204" pitchFamily="34" charset="0"/>
              <a:buChar char="•"/>
            </a:pPr>
            <a:r>
              <a:rPr lang="en-US" dirty="0"/>
              <a:t> </a:t>
            </a:r>
            <a:r>
              <a:rPr lang="en-US" dirty="0" smtClean="0"/>
              <a:t>7% post-pyloric patients had high GR; 28% gastric patients had high GR.</a:t>
            </a:r>
          </a:p>
          <a:p>
            <a:pPr lvl="1">
              <a:buFont typeface="Arial" panose="020B0604020202020204" pitchFamily="34" charset="0"/>
              <a:buChar char="•"/>
            </a:pPr>
            <a:r>
              <a:rPr lang="en-US" dirty="0" smtClean="0"/>
              <a:t>Researchers conducted that post-pyloric feeding is favored over gastric due to less complications.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32594046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vs. post-pyloric conclusion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ASPEN confirms post-pyloric feeding for critically ill and high risk for aspiration.</a:t>
            </a:r>
          </a:p>
          <a:p>
            <a:pPr>
              <a:buFont typeface="Arial" panose="020B0604020202020204" pitchFamily="34" charset="0"/>
              <a:buChar char="•"/>
            </a:pPr>
            <a:r>
              <a:rPr lang="en-US" dirty="0" smtClean="0"/>
              <a:t>ASPEN allows gastric feeding to be initiated when needed if it will be initiated faster and sooner than post-pyloric. </a:t>
            </a:r>
          </a:p>
          <a:p>
            <a:pPr>
              <a:buFont typeface="Arial" panose="020B0604020202020204" pitchFamily="34" charset="0"/>
              <a:buChar char="•"/>
            </a:pPr>
            <a:r>
              <a:rPr lang="en-US" dirty="0" smtClean="0"/>
              <a:t>If intolerance occurs after gastric feeding is initiated, tube placement should be advanced to the small intestine. </a:t>
            </a:r>
            <a:endParaRPr lang="en-US" dirty="0"/>
          </a:p>
        </p:txBody>
      </p:sp>
    </p:spTree>
    <p:extLst>
      <p:ext uri="{BB962C8B-B14F-4D97-AF65-F5344CB8AC3E}">
        <p14:creationId xmlns:p14="http://schemas.microsoft.com/office/powerpoint/2010/main" val="849625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residuals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Acosta-</a:t>
            </a:r>
            <a:r>
              <a:rPr lang="en-US" dirty="0" err="1" smtClean="0"/>
              <a:t>Escribano</a:t>
            </a:r>
            <a:r>
              <a:rPr lang="en-US" dirty="0" smtClean="0"/>
              <a:t> et. al. relied on gastric residuals as a sign of intolerance.</a:t>
            </a:r>
          </a:p>
          <a:p>
            <a:pPr>
              <a:buFont typeface="Arial" panose="020B0604020202020204" pitchFamily="34" charset="0"/>
              <a:buChar char="•"/>
            </a:pPr>
            <a:r>
              <a:rPr lang="en-US" dirty="0"/>
              <a:t> </a:t>
            </a:r>
            <a:r>
              <a:rPr lang="en-US" dirty="0" smtClean="0"/>
              <a:t>ASPEN details intolerance signs and symptoms as abdominal pain, distention, discomfort, increased nasogastric output, diarrhea and decreased flatus.</a:t>
            </a:r>
          </a:p>
          <a:p>
            <a:pPr>
              <a:buFont typeface="Arial" panose="020B0604020202020204" pitchFamily="34" charset="0"/>
              <a:buChar char="•"/>
            </a:pPr>
            <a:r>
              <a:rPr lang="en-US" dirty="0"/>
              <a:t> </a:t>
            </a:r>
            <a:r>
              <a:rPr lang="en-US" dirty="0" smtClean="0"/>
              <a:t>ASPEN does not recommend assessment of gastric residuals.</a:t>
            </a:r>
          </a:p>
          <a:p>
            <a:pPr lvl="1">
              <a:buFont typeface="Arial" panose="020B0604020202020204" pitchFamily="34" charset="0"/>
              <a:buChar char="•"/>
            </a:pPr>
            <a:r>
              <a:rPr lang="en-US" dirty="0"/>
              <a:t> </a:t>
            </a:r>
            <a:r>
              <a:rPr lang="en-US" dirty="0" smtClean="0"/>
              <a:t>If the facility continues to determine GR, high volumes should be considered as 500ml or greater.</a:t>
            </a:r>
          </a:p>
        </p:txBody>
      </p:sp>
    </p:spTree>
    <p:extLst>
      <p:ext uri="{BB962C8B-B14F-4D97-AF65-F5344CB8AC3E}">
        <p14:creationId xmlns:p14="http://schemas.microsoft.com/office/powerpoint/2010/main" val="3280980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Gastric motility agents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Acosta-</a:t>
            </a:r>
            <a:r>
              <a:rPr lang="en-US" dirty="0" err="1" smtClean="0"/>
              <a:t>Escribano</a:t>
            </a:r>
            <a:r>
              <a:rPr lang="en-US" dirty="0" smtClean="0"/>
              <a:t> et. al. used a gastric motility agent for continued high residuals</a:t>
            </a:r>
          </a:p>
          <a:p>
            <a:pPr lvl="1">
              <a:buFont typeface="Arial" panose="020B0604020202020204" pitchFamily="34" charset="0"/>
              <a:buChar char="•"/>
            </a:pPr>
            <a:r>
              <a:rPr lang="en-US" dirty="0"/>
              <a:t> </a:t>
            </a:r>
            <a:r>
              <a:rPr lang="en-US" dirty="0" smtClean="0"/>
              <a:t>Metoclopramide</a:t>
            </a:r>
          </a:p>
          <a:p>
            <a:pPr>
              <a:buFont typeface="Arial" panose="020B0604020202020204" pitchFamily="34" charset="0"/>
              <a:buChar char="•"/>
            </a:pPr>
            <a:r>
              <a:rPr lang="en-US" dirty="0" smtClean="0"/>
              <a:t>ASPEN favors the use of gastric motility agents as well. </a:t>
            </a:r>
            <a:endParaRPr lang="en-US" dirty="0"/>
          </a:p>
        </p:txBody>
      </p:sp>
    </p:spTree>
    <p:extLst>
      <p:ext uri="{BB962C8B-B14F-4D97-AF65-F5344CB8AC3E}">
        <p14:creationId xmlns:p14="http://schemas.microsoft.com/office/powerpoint/2010/main" val="19638826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energy needs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Roberts and </a:t>
            </a:r>
            <a:r>
              <a:rPr lang="en-US" dirty="0" err="1" smtClean="0"/>
              <a:t>Touger</a:t>
            </a:r>
            <a:r>
              <a:rPr lang="en-US" dirty="0" smtClean="0"/>
              <a:t>-Decker</a:t>
            </a:r>
          </a:p>
          <a:p>
            <a:pPr lvl="1">
              <a:buFont typeface="Arial" panose="020B0604020202020204" pitchFamily="34" charset="0"/>
              <a:buChar char="•"/>
            </a:pPr>
            <a:r>
              <a:rPr lang="en-US" dirty="0" smtClean="0"/>
              <a:t> Needs are increased by 100-140%.</a:t>
            </a:r>
          </a:p>
          <a:p>
            <a:pPr lvl="1">
              <a:buFont typeface="Arial" panose="020B0604020202020204" pitchFamily="34" charset="0"/>
              <a:buChar char="•"/>
            </a:pPr>
            <a:r>
              <a:rPr lang="en-US" dirty="0"/>
              <a:t> </a:t>
            </a:r>
            <a:r>
              <a:rPr lang="en-US" dirty="0" smtClean="0"/>
              <a:t>Best way to determine appropriate calories is through indirect calorimetry. Needs will vary throughout hospital stay.</a:t>
            </a:r>
          </a:p>
          <a:p>
            <a:pPr lvl="2">
              <a:buFont typeface="Arial" panose="020B0604020202020204" pitchFamily="34" charset="0"/>
              <a:buChar char="•"/>
            </a:pPr>
            <a:r>
              <a:rPr lang="en-US" dirty="0"/>
              <a:t> </a:t>
            </a:r>
            <a:r>
              <a:rPr lang="en-US" dirty="0" smtClean="0"/>
              <a:t>Penn State Equation</a:t>
            </a:r>
          </a:p>
          <a:p>
            <a:pPr lvl="2">
              <a:buFont typeface="Arial" panose="020B0604020202020204" pitchFamily="34" charset="0"/>
              <a:buChar char="•"/>
            </a:pPr>
            <a:endParaRPr lang="en-US" dirty="0"/>
          </a:p>
          <a:p>
            <a:pPr marL="310896" lvl="2" indent="0">
              <a:buNone/>
            </a:pPr>
            <a:endParaRPr lang="en-US" dirty="0" smtClean="0"/>
          </a:p>
          <a:p>
            <a:pPr>
              <a:buFont typeface="Arial" panose="020B0604020202020204" pitchFamily="34" charset="0"/>
              <a:buChar char="•"/>
            </a:pPr>
            <a:r>
              <a:rPr lang="en-US" dirty="0"/>
              <a:t> </a:t>
            </a:r>
            <a:r>
              <a:rPr lang="en-US" dirty="0" smtClean="0"/>
              <a:t>Chapple et. al. </a:t>
            </a:r>
          </a:p>
          <a:p>
            <a:pPr lvl="1">
              <a:buFont typeface="Arial" panose="020B0604020202020204" pitchFamily="34" charset="0"/>
              <a:buChar char="•"/>
            </a:pPr>
            <a:r>
              <a:rPr lang="en-US" dirty="0"/>
              <a:t> </a:t>
            </a:r>
            <a:r>
              <a:rPr lang="en-US" dirty="0" smtClean="0"/>
              <a:t>Weight-based equation of 25kcal/kg for 72% of the 37 patients.</a:t>
            </a:r>
          </a:p>
          <a:p>
            <a:pPr lvl="1">
              <a:buFont typeface="Arial" panose="020B0604020202020204" pitchFamily="34" charset="0"/>
              <a:buChar char="•"/>
            </a:pPr>
            <a:r>
              <a:rPr lang="en-US" dirty="0"/>
              <a:t> </a:t>
            </a:r>
            <a:r>
              <a:rPr lang="en-US" dirty="0" smtClean="0"/>
              <a:t>Schofield equation for remaining 28% of patients.</a:t>
            </a:r>
          </a:p>
          <a:p>
            <a:pPr lvl="1">
              <a:buFont typeface="Arial" panose="020B0604020202020204" pitchFamily="34" charset="0"/>
              <a:buChar char="•"/>
            </a:pPr>
            <a:r>
              <a:rPr lang="en-US" dirty="0"/>
              <a:t> </a:t>
            </a:r>
            <a:r>
              <a:rPr lang="en-US" dirty="0" smtClean="0"/>
              <a:t>Average amount prescribed in ICU was 2078kcal/day.</a:t>
            </a:r>
          </a:p>
          <a:p>
            <a:pPr lvl="1">
              <a:buFont typeface="Arial" panose="020B0604020202020204" pitchFamily="34" charset="0"/>
              <a:buChar char="•"/>
            </a:pPr>
            <a:endParaRPr lang="en-US" dirty="0"/>
          </a:p>
          <a:p>
            <a:pPr marL="128016" lvl="1" indent="0">
              <a:buNone/>
            </a:pPr>
            <a:endParaRPr lang="en-US" dirty="0" smtClean="0"/>
          </a:p>
        </p:txBody>
      </p:sp>
    </p:spTree>
    <p:extLst>
      <p:ext uri="{BB962C8B-B14F-4D97-AF65-F5344CB8AC3E}">
        <p14:creationId xmlns:p14="http://schemas.microsoft.com/office/powerpoint/2010/main" val="225043528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energy needs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Aranda-Michel and </a:t>
            </a:r>
            <a:r>
              <a:rPr lang="en-US" dirty="0" err="1" smtClean="0"/>
              <a:t>Vizzini</a:t>
            </a:r>
            <a:endParaRPr lang="en-US" dirty="0" smtClean="0"/>
          </a:p>
          <a:p>
            <a:pPr lvl="1">
              <a:buFont typeface="Arial" panose="020B0604020202020204" pitchFamily="34" charset="0"/>
              <a:buChar char="•"/>
            </a:pPr>
            <a:r>
              <a:rPr lang="en-US" dirty="0"/>
              <a:t> </a:t>
            </a:r>
            <a:r>
              <a:rPr lang="en-US" dirty="0" smtClean="0"/>
              <a:t>Recommend indirect calorimetry</a:t>
            </a:r>
          </a:p>
          <a:p>
            <a:pPr lvl="1">
              <a:buFont typeface="Arial" panose="020B0604020202020204" pitchFamily="34" charset="0"/>
              <a:buChar char="•"/>
            </a:pPr>
            <a:r>
              <a:rPr lang="en-US" dirty="0" smtClean="0"/>
              <a:t>Predictive equations are unreliable due to multiple metabolic changes this population experiences during hospital stay.</a:t>
            </a:r>
          </a:p>
          <a:p>
            <a:pPr lvl="1">
              <a:buFont typeface="Arial" panose="020B0604020202020204" pitchFamily="34" charset="0"/>
              <a:buChar char="•"/>
            </a:pPr>
            <a:endParaRPr lang="en-US" dirty="0"/>
          </a:p>
          <a:p>
            <a:pPr>
              <a:buFont typeface="Arial" panose="020B0604020202020204" pitchFamily="34" charset="0"/>
              <a:buChar char="•"/>
            </a:pPr>
            <a:r>
              <a:rPr lang="en-US" dirty="0"/>
              <a:t> </a:t>
            </a:r>
            <a:r>
              <a:rPr lang="en-US" dirty="0" smtClean="0"/>
              <a:t>ASPEN </a:t>
            </a:r>
          </a:p>
          <a:p>
            <a:pPr lvl="1">
              <a:buFont typeface="Arial" panose="020B0604020202020204" pitchFamily="34" charset="0"/>
              <a:buChar char="•"/>
            </a:pPr>
            <a:r>
              <a:rPr lang="en-US" dirty="0" smtClean="0"/>
              <a:t>Indirect calorimetry as best practice</a:t>
            </a:r>
          </a:p>
          <a:p>
            <a:pPr lvl="1">
              <a:buFont typeface="Arial" panose="020B0604020202020204" pitchFamily="34" charset="0"/>
              <a:buChar char="•"/>
            </a:pPr>
            <a:r>
              <a:rPr lang="en-US" dirty="0"/>
              <a:t> </a:t>
            </a:r>
            <a:r>
              <a:rPr lang="en-US" dirty="0" smtClean="0"/>
              <a:t>Weight-based equation or predictive equation </a:t>
            </a:r>
          </a:p>
          <a:p>
            <a:pPr lvl="2">
              <a:buFont typeface="Arial" panose="020B0604020202020204" pitchFamily="34" charset="0"/>
              <a:buChar char="•"/>
            </a:pPr>
            <a:r>
              <a:rPr lang="en-US" dirty="0"/>
              <a:t> </a:t>
            </a:r>
            <a:r>
              <a:rPr lang="en-US" dirty="0" smtClean="0"/>
              <a:t>Penn State equation, Mifflin St. Jeor, Harris-Benedict</a:t>
            </a:r>
          </a:p>
          <a:p>
            <a:pPr lvl="3">
              <a:buFont typeface="Arial" panose="020B0604020202020204" pitchFamily="34" charset="0"/>
              <a:buChar char="•"/>
            </a:pPr>
            <a:r>
              <a:rPr lang="en-US" dirty="0"/>
              <a:t> </a:t>
            </a:r>
            <a:r>
              <a:rPr lang="en-US" dirty="0" smtClean="0"/>
              <a:t>May not be the most accurate for obese or underweight patients</a:t>
            </a:r>
          </a:p>
          <a:p>
            <a:pPr lvl="1">
              <a:buFont typeface="Arial" panose="020B0604020202020204" pitchFamily="34" charset="0"/>
              <a:buChar char="•"/>
            </a:pPr>
            <a:r>
              <a:rPr lang="en-US" dirty="0"/>
              <a:t> </a:t>
            </a:r>
            <a:r>
              <a:rPr lang="en-US" dirty="0" smtClean="0"/>
              <a:t>Weight-based are more favorable due to ease of use</a:t>
            </a:r>
          </a:p>
          <a:p>
            <a:pPr lvl="2">
              <a:buFont typeface="Arial" panose="020B0604020202020204" pitchFamily="34" charset="0"/>
              <a:buChar char="•"/>
            </a:pPr>
            <a:r>
              <a:rPr lang="en-US" dirty="0" smtClean="0"/>
              <a:t>25-30kcal/kg of dry weight </a:t>
            </a:r>
          </a:p>
        </p:txBody>
      </p:sp>
    </p:spTree>
    <p:extLst>
      <p:ext uri="{BB962C8B-B14F-4D97-AF65-F5344CB8AC3E}">
        <p14:creationId xmlns:p14="http://schemas.microsoft.com/office/powerpoint/2010/main" val="40486177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Develop a basic understanding of traumatic brain injury.</a:t>
            </a:r>
          </a:p>
          <a:p>
            <a:pPr>
              <a:buFont typeface="Arial" panose="020B0604020202020204" pitchFamily="34" charset="0"/>
              <a:buChar char="•"/>
            </a:pPr>
            <a:r>
              <a:rPr lang="en-US" dirty="0" smtClean="0"/>
              <a:t> Identify nutritional implications during the various stages following a traumatic brain injury.</a:t>
            </a:r>
          </a:p>
          <a:p>
            <a:pPr>
              <a:buFont typeface="Arial" panose="020B0604020202020204" pitchFamily="34" charset="0"/>
              <a:buChar char="•"/>
            </a:pPr>
            <a:r>
              <a:rPr lang="en-US" dirty="0" smtClean="0"/>
              <a:t> Determine the appropriate route of nutrient delivery.</a:t>
            </a:r>
          </a:p>
          <a:p>
            <a:pPr>
              <a:buFont typeface="Arial" panose="020B0604020202020204" pitchFamily="34" charset="0"/>
              <a:buChar char="•"/>
            </a:pPr>
            <a:r>
              <a:rPr lang="en-US" dirty="0" smtClean="0"/>
              <a:t> Discuss ways to determine adequate calorie and protein needs for patients with traumatic brain injury.</a:t>
            </a:r>
          </a:p>
          <a:p>
            <a:pPr marL="0" indent="0">
              <a:buNone/>
            </a:pPr>
            <a:endParaRPr lang="en-US" dirty="0"/>
          </a:p>
        </p:txBody>
      </p:sp>
    </p:spTree>
    <p:extLst>
      <p:ext uri="{BB962C8B-B14F-4D97-AF65-F5344CB8AC3E}">
        <p14:creationId xmlns:p14="http://schemas.microsoft.com/office/powerpoint/2010/main" val="3435813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protein needs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Roberts and </a:t>
            </a:r>
            <a:r>
              <a:rPr lang="en-US" dirty="0" err="1" smtClean="0"/>
              <a:t>Touger</a:t>
            </a:r>
            <a:r>
              <a:rPr lang="en-US" dirty="0" smtClean="0"/>
              <a:t>-Decker</a:t>
            </a:r>
          </a:p>
          <a:p>
            <a:pPr lvl="1">
              <a:buFont typeface="Arial" panose="020B0604020202020204" pitchFamily="34" charset="0"/>
              <a:buChar char="•"/>
            </a:pPr>
            <a:r>
              <a:rPr lang="en-US" dirty="0" smtClean="0"/>
              <a:t> If BMI below 30, utilize 1.5-2.0g/kg of actual body weight</a:t>
            </a:r>
          </a:p>
          <a:p>
            <a:pPr lvl="1">
              <a:buFont typeface="Arial" panose="020B0604020202020204" pitchFamily="34" charset="0"/>
              <a:buChar char="•"/>
            </a:pPr>
            <a:r>
              <a:rPr lang="en-US" dirty="0" smtClean="0"/>
              <a:t> If BMI is 30-40, utilize at least 2.0g/kg of ideal body weight</a:t>
            </a:r>
          </a:p>
          <a:p>
            <a:pPr lvl="1">
              <a:buFont typeface="Arial" panose="020B0604020202020204" pitchFamily="34" charset="0"/>
              <a:buChar char="•"/>
            </a:pPr>
            <a:r>
              <a:rPr lang="en-US" dirty="0"/>
              <a:t> </a:t>
            </a:r>
            <a:r>
              <a:rPr lang="en-US" dirty="0" smtClean="0"/>
              <a:t>If BMI is over 40, utilize at least 2.5g/kg of ideal body weight</a:t>
            </a:r>
          </a:p>
          <a:p>
            <a:pPr lvl="1">
              <a:buFont typeface="Arial" panose="020B0604020202020204" pitchFamily="34" charset="0"/>
              <a:buChar char="•"/>
            </a:pPr>
            <a:endParaRPr lang="en-US" dirty="0"/>
          </a:p>
          <a:p>
            <a:pPr>
              <a:buFont typeface="Arial" panose="020B0604020202020204" pitchFamily="34" charset="0"/>
              <a:buChar char="•"/>
            </a:pPr>
            <a:r>
              <a:rPr lang="en-US" dirty="0" smtClean="0"/>
              <a:t>Chapple et. al.</a:t>
            </a:r>
          </a:p>
          <a:p>
            <a:pPr lvl="1">
              <a:buFont typeface="Arial" panose="020B0604020202020204" pitchFamily="34" charset="0"/>
              <a:buChar char="•"/>
            </a:pPr>
            <a:r>
              <a:rPr lang="en-US" dirty="0" smtClean="0"/>
              <a:t> Recommend g/kg for protein needs</a:t>
            </a:r>
          </a:p>
          <a:p>
            <a:pPr lvl="1">
              <a:buFont typeface="Arial" panose="020B0604020202020204" pitchFamily="34" charset="0"/>
              <a:buChar char="•"/>
            </a:pPr>
            <a:r>
              <a:rPr lang="en-US" dirty="0"/>
              <a:t> </a:t>
            </a:r>
            <a:r>
              <a:rPr lang="en-US" dirty="0" smtClean="0"/>
              <a:t>Utilize actual body weight for healthy BMI; ideal body weight for BMI over 25</a:t>
            </a:r>
          </a:p>
          <a:p>
            <a:pPr lvl="1">
              <a:buFont typeface="Arial" panose="020B0604020202020204" pitchFamily="34" charset="0"/>
              <a:buChar char="•"/>
            </a:pPr>
            <a:r>
              <a:rPr lang="en-US" dirty="0" smtClean="0"/>
              <a:t> Provided general range of 1.2-2.2g/kg of body weight</a:t>
            </a:r>
          </a:p>
          <a:p>
            <a:pPr lvl="1">
              <a:buFont typeface="Arial" panose="020B0604020202020204" pitchFamily="34" charset="0"/>
              <a:buChar char="•"/>
            </a:pPr>
            <a:r>
              <a:rPr lang="en-US" dirty="0"/>
              <a:t> </a:t>
            </a:r>
            <a:r>
              <a:rPr lang="en-US" dirty="0" smtClean="0"/>
              <a:t>Average amount prescribed in ICU was 111g/day</a:t>
            </a:r>
          </a:p>
        </p:txBody>
      </p:sp>
    </p:spTree>
    <p:extLst>
      <p:ext uri="{BB962C8B-B14F-4D97-AF65-F5344CB8AC3E}">
        <p14:creationId xmlns:p14="http://schemas.microsoft.com/office/powerpoint/2010/main" val="177701346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Determining Protein needs Continued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Aranda-Michel and </a:t>
            </a:r>
            <a:r>
              <a:rPr lang="en-US" dirty="0" err="1" smtClean="0"/>
              <a:t>Vizzini</a:t>
            </a:r>
            <a:endParaRPr lang="en-US" dirty="0" smtClean="0"/>
          </a:p>
          <a:p>
            <a:pPr lvl="1">
              <a:buFont typeface="Arial" panose="020B0604020202020204" pitchFamily="34" charset="0"/>
              <a:buChar char="•"/>
            </a:pPr>
            <a:r>
              <a:rPr lang="en-US" dirty="0"/>
              <a:t> </a:t>
            </a:r>
            <a:r>
              <a:rPr lang="en-US" dirty="0" smtClean="0"/>
              <a:t>24 hour urea urine nitrogen</a:t>
            </a:r>
          </a:p>
          <a:p>
            <a:pPr lvl="2">
              <a:buFont typeface="Arial" panose="020B0604020202020204" pitchFamily="34" charset="0"/>
              <a:buChar char="•"/>
            </a:pPr>
            <a:r>
              <a:rPr lang="en-US" dirty="0"/>
              <a:t> </a:t>
            </a:r>
            <a:r>
              <a:rPr lang="en-US" dirty="0" smtClean="0"/>
              <a:t>assess amount of urea nitrogen, byproduct of protein, being excreted in urine</a:t>
            </a:r>
          </a:p>
          <a:p>
            <a:pPr lvl="2">
              <a:buFont typeface="Arial" panose="020B0604020202020204" pitchFamily="34" charset="0"/>
              <a:buChar char="•"/>
            </a:pPr>
            <a:r>
              <a:rPr lang="en-US" dirty="0"/>
              <a:t> </a:t>
            </a:r>
            <a:r>
              <a:rPr lang="en-US" dirty="0" smtClean="0"/>
              <a:t>recommend twice per week collection</a:t>
            </a:r>
          </a:p>
          <a:p>
            <a:pPr>
              <a:buFont typeface="Arial" panose="020B0604020202020204" pitchFamily="34" charset="0"/>
              <a:buChar char="•"/>
            </a:pPr>
            <a:r>
              <a:rPr lang="en-US" dirty="0" smtClean="0"/>
              <a:t> ASPEN</a:t>
            </a:r>
          </a:p>
          <a:p>
            <a:pPr lvl="1">
              <a:buFont typeface="Arial" panose="020B0604020202020204" pitchFamily="34" charset="0"/>
              <a:buChar char="•"/>
            </a:pPr>
            <a:r>
              <a:rPr lang="en-US" dirty="0"/>
              <a:t> </a:t>
            </a:r>
            <a:r>
              <a:rPr lang="en-US" dirty="0" smtClean="0"/>
              <a:t>Nitrogen balance assessments are harder to complete in the ICU</a:t>
            </a:r>
          </a:p>
          <a:p>
            <a:pPr lvl="1">
              <a:buFont typeface="Arial" panose="020B0604020202020204" pitchFamily="34" charset="0"/>
              <a:buChar char="•"/>
            </a:pPr>
            <a:r>
              <a:rPr lang="en-US" dirty="0"/>
              <a:t> </a:t>
            </a:r>
            <a:r>
              <a:rPr lang="en-US" dirty="0" smtClean="0"/>
              <a:t>Weight-based equation of 1.2-2.0g/kg actual body weight</a:t>
            </a:r>
          </a:p>
          <a:p>
            <a:pPr lvl="2">
              <a:buFont typeface="Arial" panose="020B0604020202020204" pitchFamily="34" charset="0"/>
              <a:buChar char="•"/>
            </a:pPr>
            <a:r>
              <a:rPr lang="en-US" dirty="0" smtClean="0"/>
              <a:t> If nitrogen balance assessments are unable to be completed, weight-based equations are acceptable </a:t>
            </a:r>
          </a:p>
          <a:p>
            <a:pPr lvl="1">
              <a:buFont typeface="Arial" panose="020B0604020202020204" pitchFamily="34" charset="0"/>
              <a:buChar char="•"/>
            </a:pPr>
            <a:r>
              <a:rPr lang="en-US" dirty="0"/>
              <a:t> </a:t>
            </a:r>
            <a:r>
              <a:rPr lang="en-US" dirty="0" smtClean="0"/>
              <a:t>Complete ongoing evaluation of protein needs to amount actually administered </a:t>
            </a:r>
          </a:p>
          <a:p>
            <a:pPr lvl="1">
              <a:buFont typeface="Arial" panose="020B0604020202020204" pitchFamily="34" charset="0"/>
              <a:buChar char="•"/>
            </a:pPr>
            <a:r>
              <a:rPr lang="en-US" dirty="0"/>
              <a:t> </a:t>
            </a:r>
            <a:r>
              <a:rPr lang="en-US" dirty="0" smtClean="0"/>
              <a:t>Protein modules may be used to supplement enteral formula to ensure protein needs are being met </a:t>
            </a:r>
          </a:p>
          <a:p>
            <a:pPr marL="128016" lvl="1" indent="0">
              <a:buNone/>
            </a:pPr>
            <a:endParaRPr lang="en-US" dirty="0"/>
          </a:p>
        </p:txBody>
      </p:sp>
    </p:spTree>
    <p:extLst>
      <p:ext uri="{BB962C8B-B14F-4D97-AF65-F5344CB8AC3E}">
        <p14:creationId xmlns:p14="http://schemas.microsoft.com/office/powerpoint/2010/main" val="13352649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nutrients affected following TBI</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Greco and </a:t>
            </a:r>
            <a:r>
              <a:rPr lang="en-US" dirty="0" err="1" smtClean="0"/>
              <a:t>Prins</a:t>
            </a:r>
            <a:endParaRPr lang="en-US" dirty="0" smtClean="0"/>
          </a:p>
          <a:p>
            <a:pPr lvl="1">
              <a:buFont typeface="Arial" panose="020B0604020202020204" pitchFamily="34" charset="0"/>
              <a:buChar char="•"/>
            </a:pPr>
            <a:r>
              <a:rPr lang="en-US" dirty="0" smtClean="0"/>
              <a:t> Magnesium</a:t>
            </a:r>
          </a:p>
          <a:p>
            <a:pPr lvl="2">
              <a:buFont typeface="Arial" panose="020B0604020202020204" pitchFamily="34" charset="0"/>
              <a:buChar char="•"/>
            </a:pPr>
            <a:r>
              <a:rPr lang="en-US" dirty="0"/>
              <a:t> </a:t>
            </a:r>
            <a:r>
              <a:rPr lang="en-US" dirty="0" smtClean="0"/>
              <a:t>Drop immediately following injury </a:t>
            </a:r>
          </a:p>
          <a:p>
            <a:pPr lvl="2">
              <a:buFont typeface="Arial" panose="020B0604020202020204" pitchFamily="34" charset="0"/>
              <a:buChar char="•"/>
            </a:pPr>
            <a:r>
              <a:rPr lang="en-US" dirty="0"/>
              <a:t> </a:t>
            </a:r>
            <a:r>
              <a:rPr lang="en-US" dirty="0" smtClean="0"/>
              <a:t>Supplementation has neuroprotective benefits in rats; unclear of benefits provided in humans</a:t>
            </a:r>
          </a:p>
          <a:p>
            <a:pPr lvl="1">
              <a:buFont typeface="Arial" panose="020B0604020202020204" pitchFamily="34" charset="0"/>
              <a:buChar char="•"/>
            </a:pPr>
            <a:r>
              <a:rPr lang="en-US" dirty="0"/>
              <a:t> </a:t>
            </a:r>
            <a:r>
              <a:rPr lang="en-US" dirty="0" smtClean="0"/>
              <a:t>Branched-chain amino acids</a:t>
            </a:r>
          </a:p>
          <a:p>
            <a:pPr lvl="2">
              <a:buFont typeface="Arial" panose="020B0604020202020204" pitchFamily="34" charset="0"/>
              <a:buChar char="•"/>
            </a:pPr>
            <a:r>
              <a:rPr lang="en-US" dirty="0"/>
              <a:t> </a:t>
            </a:r>
            <a:r>
              <a:rPr lang="en-US" dirty="0" smtClean="0"/>
              <a:t>Drop immediately following injury</a:t>
            </a:r>
          </a:p>
          <a:p>
            <a:pPr lvl="2">
              <a:buFont typeface="Arial" panose="020B0604020202020204" pitchFamily="34" charset="0"/>
              <a:buChar char="•"/>
            </a:pPr>
            <a:r>
              <a:rPr lang="en-US" dirty="0"/>
              <a:t> </a:t>
            </a:r>
            <a:r>
              <a:rPr lang="en-US" dirty="0" smtClean="0"/>
              <a:t>Supplementation can improve cognitive function</a:t>
            </a:r>
            <a:endParaRPr lang="en-US" dirty="0"/>
          </a:p>
          <a:p>
            <a:pPr lvl="1">
              <a:buFont typeface="Arial" panose="020B0604020202020204" pitchFamily="34" charset="0"/>
              <a:buChar char="•"/>
            </a:pPr>
            <a:r>
              <a:rPr lang="en-US" dirty="0"/>
              <a:t> </a:t>
            </a:r>
            <a:r>
              <a:rPr lang="en-US" dirty="0" smtClean="0"/>
              <a:t>Creatinine</a:t>
            </a:r>
          </a:p>
          <a:p>
            <a:pPr lvl="2">
              <a:buFont typeface="Arial" panose="020B0604020202020204" pitchFamily="34" charset="0"/>
              <a:buChar char="•"/>
            </a:pPr>
            <a:r>
              <a:rPr lang="en-US" dirty="0"/>
              <a:t> </a:t>
            </a:r>
            <a:r>
              <a:rPr lang="en-US" dirty="0" smtClean="0"/>
              <a:t>Supplementation can improve cellular outcome by decreasing oxidative stress</a:t>
            </a:r>
          </a:p>
          <a:p>
            <a:pPr lvl="1">
              <a:buFont typeface="Arial" panose="020B0604020202020204" pitchFamily="34" charset="0"/>
              <a:buChar char="•"/>
            </a:pPr>
            <a:r>
              <a:rPr lang="en-US" dirty="0"/>
              <a:t> </a:t>
            </a:r>
            <a:r>
              <a:rPr lang="en-US" dirty="0" smtClean="0"/>
              <a:t>Zinc </a:t>
            </a:r>
          </a:p>
          <a:p>
            <a:pPr lvl="2">
              <a:buFont typeface="Arial" panose="020B0604020202020204" pitchFamily="34" charset="0"/>
              <a:buChar char="•"/>
            </a:pPr>
            <a:r>
              <a:rPr lang="en-US" dirty="0"/>
              <a:t> </a:t>
            </a:r>
            <a:r>
              <a:rPr lang="en-US" dirty="0" smtClean="0"/>
              <a:t>Alterations relate to severity of TBI</a:t>
            </a:r>
          </a:p>
          <a:p>
            <a:pPr lvl="2">
              <a:buFont typeface="Arial" panose="020B0604020202020204" pitchFamily="34" charset="0"/>
              <a:buChar char="•"/>
            </a:pPr>
            <a:r>
              <a:rPr lang="en-US" dirty="0"/>
              <a:t> </a:t>
            </a:r>
            <a:r>
              <a:rPr lang="en-US" dirty="0" smtClean="0"/>
              <a:t>Supplementation improves cognition, behavior and decreases mortality</a:t>
            </a:r>
          </a:p>
        </p:txBody>
      </p:sp>
    </p:spTree>
    <p:extLst>
      <p:ext uri="{BB962C8B-B14F-4D97-AF65-F5344CB8AC3E}">
        <p14:creationId xmlns:p14="http://schemas.microsoft.com/office/powerpoint/2010/main" val="22820346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nutrients affected following TBI</a:t>
            </a:r>
            <a:endParaRPr lang="en-US" dirty="0"/>
          </a:p>
        </p:txBody>
      </p:sp>
      <p:sp>
        <p:nvSpPr>
          <p:cNvPr id="3" name="Content Placeholder 2"/>
          <p:cNvSpPr>
            <a:spLocks noGrp="1"/>
          </p:cNvSpPr>
          <p:nvPr>
            <p:ph idx="1"/>
          </p:nvPr>
        </p:nvSpPr>
        <p:spPr/>
        <p:txBody>
          <a:bodyPr>
            <a:normAutofit fontScale="92500" lnSpcReduction="10000"/>
          </a:bodyPr>
          <a:lstStyle/>
          <a:p>
            <a:pPr>
              <a:buFont typeface="Arial" panose="020B0604020202020204" pitchFamily="34" charset="0"/>
              <a:buChar char="•"/>
            </a:pPr>
            <a:r>
              <a:rPr lang="en-US" dirty="0" smtClean="0"/>
              <a:t> Aranda-Michel and </a:t>
            </a:r>
            <a:r>
              <a:rPr lang="en-US" dirty="0" err="1" smtClean="0"/>
              <a:t>Vizzini</a:t>
            </a:r>
            <a:endParaRPr lang="en-US" dirty="0" smtClean="0"/>
          </a:p>
          <a:p>
            <a:pPr lvl="1">
              <a:buFont typeface="Arial" panose="020B0604020202020204" pitchFamily="34" charset="0"/>
              <a:buChar char="•"/>
            </a:pPr>
            <a:r>
              <a:rPr lang="en-US" dirty="0"/>
              <a:t> Z</a:t>
            </a:r>
            <a:r>
              <a:rPr lang="en-US" dirty="0" smtClean="0"/>
              <a:t>inc levels decrease following injury due to increased urinary excretion</a:t>
            </a:r>
          </a:p>
          <a:p>
            <a:pPr lvl="1">
              <a:buFont typeface="Arial" panose="020B0604020202020204" pitchFamily="34" charset="0"/>
              <a:buChar char="•"/>
            </a:pPr>
            <a:r>
              <a:rPr lang="en-US" dirty="0"/>
              <a:t> </a:t>
            </a:r>
            <a:r>
              <a:rPr lang="en-US" dirty="0" smtClean="0"/>
              <a:t>Needs vary based on level of severity of injury</a:t>
            </a:r>
          </a:p>
          <a:p>
            <a:pPr lvl="1">
              <a:buFont typeface="Arial" panose="020B0604020202020204" pitchFamily="34" charset="0"/>
              <a:buChar char="•"/>
            </a:pPr>
            <a:r>
              <a:rPr lang="en-US" dirty="0"/>
              <a:t> </a:t>
            </a:r>
            <a:r>
              <a:rPr lang="en-US" dirty="0" smtClean="0"/>
              <a:t>Appropriate amount for supplementation has yet to be determined</a:t>
            </a:r>
          </a:p>
          <a:p>
            <a:pPr lvl="1">
              <a:buFont typeface="Arial" panose="020B0604020202020204" pitchFamily="34" charset="0"/>
              <a:buChar char="•"/>
            </a:pPr>
            <a:r>
              <a:rPr lang="en-US" dirty="0"/>
              <a:t> </a:t>
            </a:r>
            <a:r>
              <a:rPr lang="en-US" dirty="0" smtClean="0"/>
              <a:t>Vitamin E, vitamin C and magnesium supplementation may also be beneficial</a:t>
            </a:r>
          </a:p>
          <a:p>
            <a:pPr lvl="2">
              <a:buFont typeface="Arial" panose="020B0604020202020204" pitchFamily="34" charset="0"/>
              <a:buChar char="•"/>
            </a:pPr>
            <a:r>
              <a:rPr lang="en-US" dirty="0"/>
              <a:t> </a:t>
            </a:r>
            <a:r>
              <a:rPr lang="en-US" dirty="0" smtClean="0"/>
              <a:t>Did not provide appropriate dosing amount</a:t>
            </a:r>
          </a:p>
          <a:p>
            <a:pPr lvl="1">
              <a:buFont typeface="Arial" panose="020B0604020202020204" pitchFamily="34" charset="0"/>
              <a:buChar char="•"/>
            </a:pPr>
            <a:r>
              <a:rPr lang="en-US" dirty="0"/>
              <a:t> </a:t>
            </a:r>
            <a:r>
              <a:rPr lang="en-US" dirty="0" smtClean="0"/>
              <a:t>Arginine</a:t>
            </a:r>
          </a:p>
          <a:p>
            <a:pPr lvl="2">
              <a:buFont typeface="Arial" panose="020B0604020202020204" pitchFamily="34" charset="0"/>
              <a:buChar char="•"/>
            </a:pPr>
            <a:r>
              <a:rPr lang="en-US" dirty="0"/>
              <a:t> </a:t>
            </a:r>
            <a:r>
              <a:rPr lang="en-US" dirty="0" smtClean="0"/>
              <a:t>Increase in mortality rates with septic patients</a:t>
            </a:r>
          </a:p>
          <a:p>
            <a:pPr lvl="2">
              <a:buFont typeface="Arial" panose="020B0604020202020204" pitchFamily="34" charset="0"/>
              <a:buChar char="•"/>
            </a:pPr>
            <a:r>
              <a:rPr lang="en-US" dirty="0"/>
              <a:t> </a:t>
            </a:r>
            <a:r>
              <a:rPr lang="en-US" dirty="0" smtClean="0"/>
              <a:t>Possibly due to arginine converting to nitric oxide increasing hemodynamic instability </a:t>
            </a:r>
            <a:endParaRPr lang="en-US" dirty="0"/>
          </a:p>
          <a:p>
            <a:pPr lvl="1">
              <a:buFont typeface="Arial" panose="020B0604020202020204" pitchFamily="34" charset="0"/>
              <a:buChar char="•"/>
            </a:pPr>
            <a:r>
              <a:rPr lang="en-US" dirty="0"/>
              <a:t> </a:t>
            </a:r>
            <a:r>
              <a:rPr lang="en-US" dirty="0" smtClean="0"/>
              <a:t>Glutamine</a:t>
            </a:r>
          </a:p>
          <a:p>
            <a:pPr lvl="2">
              <a:buFont typeface="Arial" panose="020B0604020202020204" pitchFamily="34" charset="0"/>
              <a:buChar char="•"/>
            </a:pPr>
            <a:r>
              <a:rPr lang="en-US" dirty="0"/>
              <a:t> </a:t>
            </a:r>
            <a:r>
              <a:rPr lang="en-US" dirty="0" smtClean="0"/>
              <a:t>Recommend 0.3-0.5g/kg/d</a:t>
            </a:r>
          </a:p>
          <a:p>
            <a:pPr>
              <a:buFont typeface="Arial" panose="020B0604020202020204" pitchFamily="34" charset="0"/>
              <a:buChar char="•"/>
            </a:pPr>
            <a:r>
              <a:rPr lang="en-US" dirty="0"/>
              <a:t> </a:t>
            </a:r>
            <a:r>
              <a:rPr lang="en-US" dirty="0" smtClean="0"/>
              <a:t>ASPEN</a:t>
            </a:r>
          </a:p>
          <a:p>
            <a:pPr lvl="1">
              <a:buFont typeface="Arial" panose="020B0604020202020204" pitchFamily="34" charset="0"/>
              <a:buChar char="•"/>
            </a:pPr>
            <a:r>
              <a:rPr lang="en-US" dirty="0"/>
              <a:t> </a:t>
            </a:r>
            <a:r>
              <a:rPr lang="en-US" dirty="0" smtClean="0"/>
              <a:t>Glutamine </a:t>
            </a:r>
          </a:p>
          <a:p>
            <a:pPr lvl="2">
              <a:buFont typeface="Arial" panose="020B0604020202020204" pitchFamily="34" charset="0"/>
              <a:buChar char="•"/>
            </a:pPr>
            <a:r>
              <a:rPr lang="en-US" dirty="0"/>
              <a:t> </a:t>
            </a:r>
            <a:r>
              <a:rPr lang="en-US" dirty="0" smtClean="0"/>
              <a:t>Decreases mortality; maintains gut integrity</a:t>
            </a:r>
          </a:p>
        </p:txBody>
      </p:sp>
    </p:spTree>
    <p:extLst>
      <p:ext uri="{BB962C8B-B14F-4D97-AF65-F5344CB8AC3E}">
        <p14:creationId xmlns:p14="http://schemas.microsoft.com/office/powerpoint/2010/main" val="38996816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Omega-3 Fatty acid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Greco and </a:t>
            </a:r>
            <a:r>
              <a:rPr lang="en-US" dirty="0" err="1" smtClean="0"/>
              <a:t>Prins</a:t>
            </a:r>
            <a:endParaRPr lang="en-US" dirty="0" smtClean="0"/>
          </a:p>
          <a:p>
            <a:pPr lvl="1">
              <a:buFont typeface="Arial" panose="020B0604020202020204" pitchFamily="34" charset="0"/>
              <a:buChar char="•"/>
            </a:pPr>
            <a:r>
              <a:rPr lang="en-US" dirty="0" smtClean="0"/>
              <a:t>Omega-3 </a:t>
            </a:r>
            <a:r>
              <a:rPr lang="en-US" dirty="0"/>
              <a:t>fatty acids</a:t>
            </a:r>
          </a:p>
          <a:p>
            <a:pPr lvl="2">
              <a:buFont typeface="Arial" panose="020B0604020202020204" pitchFamily="34" charset="0"/>
              <a:buChar char="•"/>
            </a:pPr>
            <a:r>
              <a:rPr lang="en-US" dirty="0"/>
              <a:t> Supplementation causes a neuroprotective </a:t>
            </a:r>
            <a:r>
              <a:rPr lang="en-US" dirty="0" smtClean="0"/>
              <a:t>effect</a:t>
            </a:r>
          </a:p>
          <a:p>
            <a:pPr>
              <a:buFont typeface="Arial" panose="020B0604020202020204" pitchFamily="34" charset="0"/>
              <a:buChar char="•"/>
            </a:pPr>
            <a:r>
              <a:rPr lang="en-US" dirty="0"/>
              <a:t> </a:t>
            </a:r>
            <a:r>
              <a:rPr lang="en-US" dirty="0" smtClean="0"/>
              <a:t>International Society for the Study of Fatty Acids and Lipids</a:t>
            </a:r>
          </a:p>
          <a:p>
            <a:pPr lvl="1">
              <a:buFont typeface="Arial" panose="020B0604020202020204" pitchFamily="34" charset="0"/>
              <a:buChar char="•"/>
            </a:pPr>
            <a:r>
              <a:rPr lang="en-US" dirty="0" smtClean="0"/>
              <a:t>DHA and EPA has neuroprotective effects</a:t>
            </a:r>
          </a:p>
          <a:p>
            <a:pPr lvl="1">
              <a:buFont typeface="Arial" panose="020B0604020202020204" pitchFamily="34" charset="0"/>
              <a:buChar char="•"/>
            </a:pPr>
            <a:r>
              <a:rPr lang="en-US" dirty="0"/>
              <a:t> </a:t>
            </a:r>
            <a:r>
              <a:rPr lang="en-US" dirty="0" smtClean="0"/>
              <a:t>Protect and regenerate nerve cells </a:t>
            </a:r>
          </a:p>
          <a:p>
            <a:pPr lvl="1">
              <a:buFont typeface="Arial" panose="020B0604020202020204" pitchFamily="34" charset="0"/>
              <a:buChar char="•"/>
            </a:pPr>
            <a:r>
              <a:rPr lang="en-US" dirty="0"/>
              <a:t> </a:t>
            </a:r>
            <a:r>
              <a:rPr lang="en-US" dirty="0" smtClean="0"/>
              <a:t>Reduce inflammation which causes secondary brain damage</a:t>
            </a:r>
          </a:p>
          <a:p>
            <a:pPr lvl="1">
              <a:buFont typeface="Arial" panose="020B0604020202020204" pitchFamily="34" charset="0"/>
              <a:buChar char="•"/>
            </a:pPr>
            <a:r>
              <a:rPr lang="en-US" dirty="0"/>
              <a:t> </a:t>
            </a:r>
            <a:r>
              <a:rPr lang="en-US" dirty="0" smtClean="0"/>
              <a:t>Supplementation shortly after injury improves neurological function and nerve cell survival</a:t>
            </a:r>
            <a:endParaRPr lang="en-US" dirty="0"/>
          </a:p>
          <a:p>
            <a:endParaRPr lang="en-US" dirty="0"/>
          </a:p>
        </p:txBody>
      </p:sp>
    </p:spTree>
    <p:extLst>
      <p:ext uri="{BB962C8B-B14F-4D97-AF65-F5344CB8AC3E}">
        <p14:creationId xmlns:p14="http://schemas.microsoft.com/office/powerpoint/2010/main" val="125511262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Nutrient administration</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Acosta-</a:t>
            </a:r>
            <a:r>
              <a:rPr lang="en-US" dirty="0" err="1" smtClean="0"/>
              <a:t>Escribano</a:t>
            </a:r>
            <a:r>
              <a:rPr lang="en-US" dirty="0" smtClean="0"/>
              <a:t> et. al.</a:t>
            </a:r>
          </a:p>
          <a:p>
            <a:pPr lvl="1">
              <a:buFont typeface="Arial" panose="020B0604020202020204" pitchFamily="34" charset="0"/>
              <a:buChar char="•"/>
            </a:pPr>
            <a:r>
              <a:rPr lang="en-US" dirty="0"/>
              <a:t> </a:t>
            </a:r>
            <a:r>
              <a:rPr lang="en-US" dirty="0" smtClean="0"/>
              <a:t>50% of total caloric requirements on the first day of enteral placement</a:t>
            </a:r>
          </a:p>
          <a:p>
            <a:pPr lvl="1">
              <a:buFont typeface="Arial" panose="020B0604020202020204" pitchFamily="34" charset="0"/>
              <a:buChar char="•"/>
            </a:pPr>
            <a:r>
              <a:rPr lang="en-US" dirty="0"/>
              <a:t> </a:t>
            </a:r>
            <a:r>
              <a:rPr lang="en-US" dirty="0" smtClean="0"/>
              <a:t>Increase to recommended needs by second day</a:t>
            </a:r>
          </a:p>
          <a:p>
            <a:pPr lvl="1">
              <a:buFont typeface="Arial" panose="020B0604020202020204" pitchFamily="34" charset="0"/>
              <a:buChar char="•"/>
            </a:pPr>
            <a:r>
              <a:rPr lang="en-US" dirty="0"/>
              <a:t> </a:t>
            </a:r>
            <a:r>
              <a:rPr lang="en-US" dirty="0" smtClean="0"/>
              <a:t>Infuse feedings via continuous pump</a:t>
            </a:r>
          </a:p>
          <a:p>
            <a:pPr>
              <a:buFont typeface="Arial" panose="020B0604020202020204" pitchFamily="34" charset="0"/>
              <a:buChar char="•"/>
            </a:pPr>
            <a:r>
              <a:rPr lang="en-US" dirty="0"/>
              <a:t> </a:t>
            </a:r>
            <a:r>
              <a:rPr lang="en-US" dirty="0" smtClean="0"/>
              <a:t>Aranda-Michel and </a:t>
            </a:r>
            <a:r>
              <a:rPr lang="en-US" dirty="0" err="1" smtClean="0"/>
              <a:t>Vizzini</a:t>
            </a:r>
            <a:endParaRPr lang="en-US" dirty="0" smtClean="0"/>
          </a:p>
          <a:p>
            <a:pPr lvl="1">
              <a:buFont typeface="Arial" panose="020B0604020202020204" pitchFamily="34" charset="0"/>
              <a:buChar char="•"/>
            </a:pPr>
            <a:r>
              <a:rPr lang="en-US" dirty="0"/>
              <a:t> </a:t>
            </a:r>
            <a:r>
              <a:rPr lang="en-US" dirty="0" smtClean="0"/>
              <a:t>Infuse feedings via continuous pump</a:t>
            </a:r>
          </a:p>
          <a:p>
            <a:pPr lvl="1">
              <a:buFont typeface="Arial" panose="020B0604020202020204" pitchFamily="34" charset="0"/>
              <a:buChar char="•"/>
            </a:pPr>
            <a:r>
              <a:rPr lang="en-US" dirty="0"/>
              <a:t> </a:t>
            </a:r>
            <a:r>
              <a:rPr lang="en-US" dirty="0" smtClean="0"/>
              <a:t>Starting rate of 20ml/</a:t>
            </a:r>
            <a:r>
              <a:rPr lang="en-US" dirty="0" err="1" smtClean="0"/>
              <a:t>hr</a:t>
            </a:r>
            <a:r>
              <a:rPr lang="en-US" dirty="0" smtClean="0"/>
              <a:t> then gradually advance 10-20ml/</a:t>
            </a:r>
            <a:r>
              <a:rPr lang="en-US" dirty="0" err="1" smtClean="0"/>
              <a:t>hr</a:t>
            </a:r>
            <a:r>
              <a:rPr lang="en-US" dirty="0" smtClean="0"/>
              <a:t> every 6-8 hours </a:t>
            </a:r>
          </a:p>
          <a:p>
            <a:pPr>
              <a:buFont typeface="Arial" panose="020B0604020202020204" pitchFamily="34" charset="0"/>
              <a:buChar char="•"/>
            </a:pPr>
            <a:r>
              <a:rPr lang="en-US" dirty="0"/>
              <a:t> </a:t>
            </a:r>
            <a:r>
              <a:rPr lang="en-US" dirty="0" smtClean="0"/>
              <a:t>ASPEN</a:t>
            </a:r>
          </a:p>
          <a:p>
            <a:pPr lvl="1">
              <a:buFont typeface="Arial" panose="020B0604020202020204" pitchFamily="34" charset="0"/>
              <a:buChar char="•"/>
            </a:pPr>
            <a:r>
              <a:rPr lang="en-US" dirty="0"/>
              <a:t> </a:t>
            </a:r>
            <a:r>
              <a:rPr lang="en-US" dirty="0" smtClean="0"/>
              <a:t>Increased nutrition risk should receive 80% of requirements by 48-72 hours of hospital admission</a:t>
            </a:r>
          </a:p>
          <a:p>
            <a:pPr lvl="2">
              <a:buFont typeface="Arial" panose="020B0604020202020204" pitchFamily="34" charset="0"/>
              <a:buChar char="•"/>
            </a:pPr>
            <a:r>
              <a:rPr lang="en-US" dirty="0" smtClean="0"/>
              <a:t> Decreases risk for mortality </a:t>
            </a:r>
          </a:p>
        </p:txBody>
      </p:sp>
    </p:spTree>
    <p:extLst>
      <p:ext uri="{BB962C8B-B14F-4D97-AF65-F5344CB8AC3E}">
        <p14:creationId xmlns:p14="http://schemas.microsoft.com/office/powerpoint/2010/main" val="377820292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enteral formula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Painter et. al.</a:t>
            </a:r>
          </a:p>
          <a:p>
            <a:pPr lvl="1">
              <a:buFont typeface="Arial" panose="020B0604020202020204" pitchFamily="34" charset="0"/>
              <a:buChar char="•"/>
            </a:pPr>
            <a:r>
              <a:rPr lang="en-US" dirty="0"/>
              <a:t> </a:t>
            </a:r>
            <a:r>
              <a:rPr lang="en-US" dirty="0" smtClean="0"/>
              <a:t>Focused on immune enhancing formula</a:t>
            </a:r>
          </a:p>
          <a:p>
            <a:pPr lvl="1">
              <a:buFont typeface="Arial" panose="020B0604020202020204" pitchFamily="34" charset="0"/>
              <a:buChar char="•"/>
            </a:pPr>
            <a:r>
              <a:rPr lang="en-US" dirty="0"/>
              <a:t> </a:t>
            </a:r>
            <a:r>
              <a:rPr lang="en-US" dirty="0" smtClean="0"/>
              <a:t>126 patients received Pivot 1.5 (immune enhancing)</a:t>
            </a:r>
          </a:p>
          <a:p>
            <a:pPr lvl="2">
              <a:buFont typeface="Arial" panose="020B0604020202020204" pitchFamily="34" charset="0"/>
              <a:buChar char="•"/>
            </a:pPr>
            <a:r>
              <a:rPr lang="en-US" dirty="0"/>
              <a:t> </a:t>
            </a:r>
            <a:r>
              <a:rPr lang="en-US" dirty="0" smtClean="0"/>
              <a:t>Contains arginine, glutamine and omega-3 fatty acids</a:t>
            </a:r>
          </a:p>
          <a:p>
            <a:pPr lvl="2">
              <a:buFont typeface="Arial" panose="020B0604020202020204" pitchFamily="34" charset="0"/>
              <a:buChar char="•"/>
            </a:pPr>
            <a:r>
              <a:rPr lang="en-US" dirty="0"/>
              <a:t> </a:t>
            </a:r>
            <a:r>
              <a:rPr lang="en-US" dirty="0" smtClean="0"/>
              <a:t>Longer hospital stay with increased ventilation, similar cases of UTI and C. Diff</a:t>
            </a:r>
          </a:p>
          <a:p>
            <a:pPr lvl="2">
              <a:buFont typeface="Arial" panose="020B0604020202020204" pitchFamily="34" charset="0"/>
              <a:buChar char="•"/>
            </a:pPr>
            <a:r>
              <a:rPr lang="en-US" dirty="0"/>
              <a:t> </a:t>
            </a:r>
            <a:r>
              <a:rPr lang="en-US" dirty="0" smtClean="0"/>
              <a:t>Decreased cases of </a:t>
            </a:r>
            <a:r>
              <a:rPr lang="en-US" dirty="0" err="1" smtClean="0"/>
              <a:t>bactermia</a:t>
            </a:r>
            <a:endParaRPr lang="en-US" dirty="0" smtClean="0"/>
          </a:p>
          <a:p>
            <a:pPr lvl="1">
              <a:buFont typeface="Arial" panose="020B0604020202020204" pitchFamily="34" charset="0"/>
              <a:buChar char="•"/>
            </a:pPr>
            <a:r>
              <a:rPr lang="en-US" dirty="0"/>
              <a:t> </a:t>
            </a:r>
            <a:r>
              <a:rPr lang="en-US" dirty="0" smtClean="0"/>
              <a:t>114 patients received two-</a:t>
            </a:r>
            <a:r>
              <a:rPr lang="en-US" dirty="0" err="1" smtClean="0"/>
              <a:t>cal</a:t>
            </a:r>
            <a:r>
              <a:rPr lang="en-US" dirty="0" smtClean="0"/>
              <a:t> (standard formula)</a:t>
            </a:r>
          </a:p>
          <a:p>
            <a:pPr lvl="2">
              <a:buFont typeface="Arial" panose="020B0604020202020204" pitchFamily="34" charset="0"/>
              <a:buChar char="•"/>
            </a:pPr>
            <a:r>
              <a:rPr lang="en-US" dirty="0"/>
              <a:t> </a:t>
            </a:r>
            <a:r>
              <a:rPr lang="en-US" dirty="0" smtClean="0"/>
              <a:t>Shorter hospital, ICU, ventilation days</a:t>
            </a:r>
          </a:p>
          <a:p>
            <a:pPr lvl="2">
              <a:buFont typeface="Arial" panose="020B0604020202020204" pitchFamily="34" charset="0"/>
              <a:buChar char="•"/>
            </a:pPr>
            <a:r>
              <a:rPr lang="en-US" dirty="0"/>
              <a:t> </a:t>
            </a:r>
            <a:r>
              <a:rPr lang="en-US" dirty="0" smtClean="0"/>
              <a:t>Similar cases of UTI and C. Diff</a:t>
            </a:r>
          </a:p>
          <a:p>
            <a:pPr lvl="2">
              <a:buFont typeface="Arial" panose="020B0604020202020204" pitchFamily="34" charset="0"/>
              <a:buChar char="•"/>
            </a:pPr>
            <a:r>
              <a:rPr lang="en-US" dirty="0"/>
              <a:t> </a:t>
            </a:r>
            <a:r>
              <a:rPr lang="en-US" dirty="0" smtClean="0"/>
              <a:t>Increased cases of </a:t>
            </a:r>
            <a:r>
              <a:rPr lang="en-US" dirty="0" err="1" smtClean="0"/>
              <a:t>bacetermia</a:t>
            </a:r>
            <a:endParaRPr lang="en-US" dirty="0" smtClean="0"/>
          </a:p>
          <a:p>
            <a:pPr>
              <a:buFont typeface="Arial" panose="020B0604020202020204" pitchFamily="34" charset="0"/>
              <a:buChar char="•"/>
            </a:pPr>
            <a:r>
              <a:rPr lang="en-US" dirty="0" smtClean="0"/>
              <a:t>Significant decrease in infection in patients receiving immune </a:t>
            </a:r>
            <a:r>
              <a:rPr lang="en-US" smtClean="0"/>
              <a:t>enhancing formula</a:t>
            </a:r>
            <a:endParaRPr lang="en-US" dirty="0" smtClean="0"/>
          </a:p>
        </p:txBody>
      </p:sp>
    </p:spTree>
    <p:extLst>
      <p:ext uri="{BB962C8B-B14F-4D97-AF65-F5344CB8AC3E}">
        <p14:creationId xmlns:p14="http://schemas.microsoft.com/office/powerpoint/2010/main" val="364610226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 of enteral formula</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ASPEN</a:t>
            </a:r>
          </a:p>
          <a:p>
            <a:pPr lvl="1">
              <a:buFont typeface="Arial" panose="020B0604020202020204" pitchFamily="34" charset="0"/>
              <a:buChar char="•"/>
            </a:pPr>
            <a:r>
              <a:rPr lang="en-US" dirty="0"/>
              <a:t> </a:t>
            </a:r>
            <a:r>
              <a:rPr lang="en-US" dirty="0" smtClean="0"/>
              <a:t>Recommend initiating with a standard formula</a:t>
            </a:r>
          </a:p>
          <a:p>
            <a:pPr lvl="1">
              <a:buFont typeface="Arial" panose="020B0604020202020204" pitchFamily="34" charset="0"/>
              <a:buChar char="•"/>
            </a:pPr>
            <a:r>
              <a:rPr lang="en-US" dirty="0"/>
              <a:t> </a:t>
            </a:r>
            <a:r>
              <a:rPr lang="en-US" dirty="0" smtClean="0"/>
              <a:t>Immune enhancing formulas should not automatically be used in ICU except with traumatic brain injuries</a:t>
            </a:r>
          </a:p>
          <a:p>
            <a:pPr lvl="1">
              <a:buFont typeface="Arial" panose="020B0604020202020204" pitchFamily="34" charset="0"/>
              <a:buChar char="•"/>
            </a:pPr>
            <a:r>
              <a:rPr lang="en-US" dirty="0"/>
              <a:t> </a:t>
            </a:r>
            <a:r>
              <a:rPr lang="en-US" dirty="0" smtClean="0"/>
              <a:t>Shortened hospital stays, decreased infections, decreased days on ventilator</a:t>
            </a:r>
          </a:p>
          <a:p>
            <a:pPr lvl="1">
              <a:buFont typeface="Arial" panose="020B0604020202020204" pitchFamily="34" charset="0"/>
              <a:buChar char="•"/>
            </a:pPr>
            <a:r>
              <a:rPr lang="en-US" dirty="0"/>
              <a:t> </a:t>
            </a:r>
            <a:r>
              <a:rPr lang="en-US" dirty="0" smtClean="0"/>
              <a:t>Much discrepancy with benefits of immune enhancing formula and various supplements added</a:t>
            </a:r>
          </a:p>
          <a:p>
            <a:pPr lvl="1">
              <a:buFont typeface="Arial" panose="020B0604020202020204" pitchFamily="34" charset="0"/>
              <a:buChar char="•"/>
            </a:pPr>
            <a:r>
              <a:rPr lang="en-US" dirty="0"/>
              <a:t> </a:t>
            </a:r>
            <a:r>
              <a:rPr lang="en-US" dirty="0" smtClean="0"/>
              <a:t>ASPEN provides no support for the recommendation of use – lack of evidence, increased cost</a:t>
            </a:r>
          </a:p>
        </p:txBody>
      </p:sp>
    </p:spTree>
    <p:extLst>
      <p:ext uri="{BB962C8B-B14F-4D97-AF65-F5344CB8AC3E}">
        <p14:creationId xmlns:p14="http://schemas.microsoft.com/office/powerpoint/2010/main" val="6981412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 Enteral nutrition if patient is not expected to consume adequate amount of nutrition orally</a:t>
            </a:r>
          </a:p>
          <a:p>
            <a:pPr>
              <a:buFont typeface="Arial" panose="020B0604020202020204" pitchFamily="34" charset="0"/>
              <a:buChar char="•"/>
            </a:pPr>
            <a:r>
              <a:rPr lang="en-US" dirty="0"/>
              <a:t> </a:t>
            </a:r>
            <a:r>
              <a:rPr lang="en-US" dirty="0" smtClean="0"/>
              <a:t>Enteral nutrition initiated within 24-48 hours of admission</a:t>
            </a:r>
          </a:p>
          <a:p>
            <a:pPr>
              <a:buFont typeface="Arial" panose="020B0604020202020204" pitchFamily="34" charset="0"/>
              <a:buChar char="•"/>
            </a:pPr>
            <a:r>
              <a:rPr lang="en-US" dirty="0" smtClean="0"/>
              <a:t> Post-pyloric feeding is favored over gastric due to decreased tolerance issues. Gastric feeding can be initiated if post-pyloric will cause delay</a:t>
            </a:r>
          </a:p>
          <a:p>
            <a:pPr>
              <a:buFont typeface="Arial" panose="020B0604020202020204" pitchFamily="34" charset="0"/>
              <a:buChar char="•"/>
            </a:pPr>
            <a:r>
              <a:rPr lang="en-US" dirty="0"/>
              <a:t> </a:t>
            </a:r>
            <a:r>
              <a:rPr lang="en-US" dirty="0" smtClean="0"/>
              <a:t>Do not assess gastric residuals as a sign of intolerance</a:t>
            </a:r>
          </a:p>
          <a:p>
            <a:pPr>
              <a:buFont typeface="Arial" panose="020B0604020202020204" pitchFamily="34" charset="0"/>
              <a:buChar char="•"/>
            </a:pPr>
            <a:r>
              <a:rPr lang="en-US" dirty="0"/>
              <a:t> </a:t>
            </a:r>
            <a:r>
              <a:rPr lang="en-US" dirty="0" smtClean="0"/>
              <a:t>Gastric motility agents are favorable if intolerance </a:t>
            </a:r>
            <a:r>
              <a:rPr lang="en-US" dirty="0" smtClean="0"/>
              <a:t>occurs</a:t>
            </a:r>
          </a:p>
          <a:p>
            <a:pPr>
              <a:buFont typeface="Arial" panose="020B0604020202020204" pitchFamily="34" charset="0"/>
              <a:buChar char="•"/>
            </a:pPr>
            <a:r>
              <a:rPr lang="en-US" dirty="0"/>
              <a:t> Indirect calorimetry is preferred to assess calorie needs, then weight-based equation 25-30kcal/kg using actual body weight</a:t>
            </a:r>
          </a:p>
          <a:p>
            <a:pPr>
              <a:buFont typeface="Arial" panose="020B0604020202020204" pitchFamily="34" charset="0"/>
              <a:buChar char="•"/>
            </a:pPr>
            <a:endParaRPr lang="en-US" dirty="0" smtClean="0"/>
          </a:p>
          <a:p>
            <a:pPr>
              <a:buFont typeface="Arial" panose="020B0604020202020204" pitchFamily="34" charset="0"/>
              <a:buChar char="•"/>
            </a:pPr>
            <a:endParaRPr lang="en-US" dirty="0" smtClean="0"/>
          </a:p>
        </p:txBody>
      </p:sp>
    </p:spTree>
    <p:extLst>
      <p:ext uri="{BB962C8B-B14F-4D97-AF65-F5344CB8AC3E}">
        <p14:creationId xmlns:p14="http://schemas.microsoft.com/office/powerpoint/2010/main" val="425982652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Nitrogen </a:t>
            </a:r>
            <a:r>
              <a:rPr lang="en-US" dirty="0" smtClean="0"/>
              <a:t>balance is preferred to assess protein needs, then weight-based equation of 1.2-2.0 g/kg actual body weight</a:t>
            </a:r>
          </a:p>
          <a:p>
            <a:pPr>
              <a:buFont typeface="Arial" panose="020B0604020202020204" pitchFamily="34" charset="0"/>
              <a:buChar char="•"/>
            </a:pPr>
            <a:r>
              <a:rPr lang="en-US" dirty="0"/>
              <a:t> </a:t>
            </a:r>
            <a:r>
              <a:rPr lang="en-US" dirty="0" smtClean="0"/>
              <a:t>Magnesium, branched-chain amino acid, creatinine, zinc, omega-3 fatty acid, vitamin E, vitamin C and glutamine supplementation may be beneficial</a:t>
            </a:r>
          </a:p>
          <a:p>
            <a:pPr>
              <a:buFont typeface="Arial" panose="020B0604020202020204" pitchFamily="34" charset="0"/>
              <a:buChar char="•"/>
            </a:pPr>
            <a:r>
              <a:rPr lang="en-US" dirty="0"/>
              <a:t> </a:t>
            </a:r>
            <a:r>
              <a:rPr lang="en-US" dirty="0" smtClean="0"/>
              <a:t>80% of nutrient requirements should be administered within the first 48-72 hours</a:t>
            </a:r>
          </a:p>
          <a:p>
            <a:pPr>
              <a:buFont typeface="Arial" panose="020B0604020202020204" pitchFamily="34" charset="0"/>
              <a:buChar char="•"/>
            </a:pPr>
            <a:r>
              <a:rPr lang="en-US" dirty="0"/>
              <a:t> </a:t>
            </a:r>
            <a:r>
              <a:rPr lang="en-US" dirty="0" smtClean="0"/>
              <a:t>Immune enhancing enteral formula shown to have benefits however, initiate standard formula first then adjust as </a:t>
            </a:r>
            <a:r>
              <a:rPr lang="en-US" dirty="0" smtClean="0"/>
              <a:t>needed</a:t>
            </a:r>
          </a:p>
          <a:p>
            <a:pPr>
              <a:buFont typeface="Arial" panose="020B0604020202020204" pitchFamily="34" charset="0"/>
              <a:buChar char="•"/>
            </a:pPr>
            <a:r>
              <a:rPr lang="en-US" dirty="0"/>
              <a:t> </a:t>
            </a:r>
            <a:r>
              <a:rPr lang="en-US" dirty="0" smtClean="0"/>
              <a:t>Follow ASPEN guidelines</a:t>
            </a:r>
            <a:endParaRPr lang="en-US" dirty="0"/>
          </a:p>
        </p:txBody>
      </p:sp>
    </p:spTree>
    <p:extLst>
      <p:ext uri="{BB962C8B-B14F-4D97-AF65-F5344CB8AC3E}">
        <p14:creationId xmlns:p14="http://schemas.microsoft.com/office/powerpoint/2010/main" val="14702057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smtClean="0"/>
              <a:t>Holy Spirit Hospital is in preparation to become a certified trauma center in fall 2016.</a:t>
            </a:r>
          </a:p>
          <a:p>
            <a:pPr>
              <a:buFont typeface="Arial" panose="020B0604020202020204" pitchFamily="34" charset="0"/>
              <a:buChar char="•"/>
            </a:pPr>
            <a:r>
              <a:rPr lang="en-US" dirty="0"/>
              <a:t> </a:t>
            </a:r>
            <a:r>
              <a:rPr lang="en-US" dirty="0" smtClean="0"/>
              <a:t>Increase in trauma patients and increase in severity of cases.</a:t>
            </a:r>
          </a:p>
          <a:p>
            <a:pPr>
              <a:buFont typeface="Arial" panose="020B0604020202020204" pitchFamily="34" charset="0"/>
              <a:buChar char="•"/>
            </a:pPr>
            <a:r>
              <a:rPr lang="en-US" dirty="0"/>
              <a:t> </a:t>
            </a:r>
            <a:r>
              <a:rPr lang="en-US" dirty="0" smtClean="0"/>
              <a:t>Dietitians will need to be knowledgeable in the correct provision of care this population requires. </a:t>
            </a:r>
          </a:p>
          <a:p>
            <a:pPr>
              <a:buFont typeface="Arial" panose="020B0604020202020204" pitchFamily="34" charset="0"/>
              <a:buChar char="•"/>
            </a:pPr>
            <a:r>
              <a:rPr lang="en-US" dirty="0"/>
              <a:t> </a:t>
            </a:r>
            <a:r>
              <a:rPr lang="en-US" dirty="0" smtClean="0"/>
              <a:t>How might nutrition be impacted in these patients?</a:t>
            </a:r>
            <a:endParaRPr lang="en-US" dirty="0"/>
          </a:p>
        </p:txBody>
      </p:sp>
    </p:spTree>
    <p:extLst>
      <p:ext uri="{BB962C8B-B14F-4D97-AF65-F5344CB8AC3E}">
        <p14:creationId xmlns:p14="http://schemas.microsoft.com/office/powerpoint/2010/main" val="187374061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pPr lvl="0">
              <a:buFont typeface="Arial" panose="020B0604020202020204" pitchFamily="34" charset="0"/>
              <a:buChar char="•"/>
            </a:pPr>
            <a:r>
              <a:rPr lang="en-US" dirty="0" smtClean="0"/>
              <a:t>Brain </a:t>
            </a:r>
            <a:r>
              <a:rPr lang="en-US" dirty="0"/>
              <a:t>Trauma Foundation. What is a Traumatic Brain Injury? Brain Trauma Foundation. https://www.braintrauma.org/. Accessed March 3 2016.  </a:t>
            </a:r>
          </a:p>
          <a:p>
            <a:pPr lvl="0">
              <a:buFont typeface="Arial" panose="020B0604020202020204" pitchFamily="34" charset="0"/>
              <a:buChar char="•"/>
            </a:pPr>
            <a:r>
              <a:rPr lang="en-US" dirty="0"/>
              <a:t>Roberts, S. MS, RD, LD, CNSC, </a:t>
            </a:r>
            <a:r>
              <a:rPr lang="en-US" dirty="0" err="1"/>
              <a:t>Touger</a:t>
            </a:r>
            <a:r>
              <a:rPr lang="en-US" dirty="0"/>
              <a:t>-Decker, R. PhD, RD, CDN, FADA. Traumatic Brain Injury: Medical, Surgical, and Nutritional Considerations. </a:t>
            </a:r>
            <a:r>
              <a:rPr lang="en-US" i="1" dirty="0"/>
              <a:t>Support Line. </a:t>
            </a:r>
            <a:r>
              <a:rPr lang="en-US" dirty="0"/>
              <a:t>June 2014; 36: 3-8</a:t>
            </a:r>
            <a:r>
              <a:rPr lang="en-US" dirty="0" smtClean="0"/>
              <a:t>.</a:t>
            </a:r>
            <a:endParaRPr lang="en-US" dirty="0"/>
          </a:p>
          <a:p>
            <a:pPr lvl="0">
              <a:buFont typeface="Arial" panose="020B0604020202020204" pitchFamily="34" charset="0"/>
              <a:buChar char="•"/>
            </a:pPr>
            <a:r>
              <a:rPr lang="en-US" dirty="0"/>
              <a:t>WETA. Preventing, Treating and Living with a Traumatic Brain Injury (TBI). Brainline.org. http://www.brainline.org/. Updated 2015. Accessed March 3 2016</a:t>
            </a:r>
            <a:r>
              <a:rPr lang="en-US" dirty="0" smtClean="0"/>
              <a:t>.</a:t>
            </a:r>
            <a:endParaRPr lang="en-US" dirty="0"/>
          </a:p>
          <a:p>
            <a:pPr lvl="0">
              <a:buFont typeface="Arial" panose="020B0604020202020204" pitchFamily="34" charset="0"/>
              <a:buChar char="•"/>
            </a:pPr>
            <a:r>
              <a:rPr lang="en-US" dirty="0"/>
              <a:t>Lee-</a:t>
            </a:r>
            <a:r>
              <a:rPr lang="en-US" dirty="0" err="1"/>
              <a:t>anne</a:t>
            </a:r>
            <a:r>
              <a:rPr lang="en-US" dirty="0"/>
              <a:t>, S. Chapple, et al. "Energy and protein deficits throughout hospitalization in patients admitted with a traumatic brain injury." </a:t>
            </a:r>
            <a:r>
              <a:rPr lang="en-US" i="1" dirty="0"/>
              <a:t>Clinical Nutrition</a:t>
            </a:r>
            <a:r>
              <a:rPr lang="en-US" dirty="0"/>
              <a:t> (2016).</a:t>
            </a:r>
          </a:p>
          <a:p>
            <a:endParaRPr lang="en-US" dirty="0"/>
          </a:p>
        </p:txBody>
      </p:sp>
    </p:spTree>
    <p:extLst>
      <p:ext uri="{BB962C8B-B14F-4D97-AF65-F5344CB8AC3E}">
        <p14:creationId xmlns:p14="http://schemas.microsoft.com/office/powerpoint/2010/main" val="121924607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normAutofit/>
          </a:bodyPr>
          <a:lstStyle/>
          <a:p>
            <a:pPr lvl="0">
              <a:buFont typeface="Arial" panose="020B0604020202020204" pitchFamily="34" charset="0"/>
              <a:buChar char="•"/>
            </a:pPr>
            <a:r>
              <a:rPr lang="en-US" dirty="0" err="1"/>
              <a:t>McClave</a:t>
            </a:r>
            <a:r>
              <a:rPr lang="en-US" dirty="0"/>
              <a:t>, Stephen A., et al. "Guidelines for the Provision and Assessment of Nutrition Support Therapy in the Adult Critically Ill Patient Society of Critical Care Medicine (SCCM) and American Society for Parenteral and Enteral Nutrition (ASPEN)." </a:t>
            </a:r>
            <a:r>
              <a:rPr lang="en-US" i="1" dirty="0"/>
              <a:t>Journal of Parenteral and Enteral Nutrition</a:t>
            </a:r>
            <a:r>
              <a:rPr lang="en-US" dirty="0"/>
              <a:t> 40.2 (2016): 159-211</a:t>
            </a:r>
            <a:r>
              <a:rPr lang="en-US" dirty="0" smtClean="0"/>
              <a:t>.</a:t>
            </a:r>
            <a:endParaRPr lang="en-US" dirty="0"/>
          </a:p>
          <a:p>
            <a:pPr lvl="0">
              <a:buFont typeface="Arial" panose="020B0604020202020204" pitchFamily="34" charset="0"/>
              <a:buChar char="•"/>
            </a:pPr>
            <a:r>
              <a:rPr lang="en-US" dirty="0" err="1"/>
              <a:t>Vizzini</a:t>
            </a:r>
            <a:r>
              <a:rPr lang="en-US" dirty="0"/>
              <a:t>, Angela, and Jaime Aranda-Michel. "Nutritional support in head injury." </a:t>
            </a:r>
            <a:r>
              <a:rPr lang="en-US" i="1" dirty="0"/>
              <a:t>Nutrition</a:t>
            </a:r>
            <a:r>
              <a:rPr lang="en-US" dirty="0"/>
              <a:t> 27.2 (2011): 129-132</a:t>
            </a:r>
            <a:r>
              <a:rPr lang="en-US" dirty="0" smtClean="0"/>
              <a:t>.</a:t>
            </a:r>
            <a:endParaRPr lang="en-US" dirty="0"/>
          </a:p>
          <a:p>
            <a:pPr lvl="0">
              <a:buFont typeface="Arial" panose="020B0604020202020204" pitchFamily="34" charset="0"/>
              <a:buChar char="•"/>
            </a:pPr>
            <a:r>
              <a:rPr lang="en-US" dirty="0"/>
              <a:t>Acosta-</a:t>
            </a:r>
            <a:r>
              <a:rPr lang="en-US" dirty="0" err="1"/>
              <a:t>Escribano</a:t>
            </a:r>
            <a:r>
              <a:rPr lang="en-US" dirty="0"/>
              <a:t>, Jose, et al. "Gastric versus </a:t>
            </a:r>
            <a:r>
              <a:rPr lang="en-US" dirty="0" err="1"/>
              <a:t>transpyloric</a:t>
            </a:r>
            <a:r>
              <a:rPr lang="en-US" dirty="0"/>
              <a:t> feeding in severe traumatic brain injury: a prospective, randomized trial." </a:t>
            </a:r>
            <a:r>
              <a:rPr lang="en-US" i="1" dirty="0"/>
              <a:t>Intensive care medicine</a:t>
            </a:r>
            <a:r>
              <a:rPr lang="en-US" dirty="0"/>
              <a:t> 36.9 (2010): 1532-1539.</a:t>
            </a:r>
          </a:p>
          <a:p>
            <a:endParaRPr lang="en-US" dirty="0"/>
          </a:p>
        </p:txBody>
      </p:sp>
    </p:spTree>
    <p:extLst>
      <p:ext uri="{BB962C8B-B14F-4D97-AF65-F5344CB8AC3E}">
        <p14:creationId xmlns:p14="http://schemas.microsoft.com/office/powerpoint/2010/main" val="25655008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pPr lvl="0">
              <a:buFont typeface="Arial" panose="020B0604020202020204" pitchFamily="34" charset="0"/>
              <a:buChar char="•"/>
            </a:pPr>
            <a:r>
              <a:rPr lang="en-US" dirty="0"/>
              <a:t>Greco, Tiffany, and Mayumi L. </a:t>
            </a:r>
            <a:r>
              <a:rPr lang="en-US" dirty="0" err="1"/>
              <a:t>Prins</a:t>
            </a:r>
            <a:r>
              <a:rPr lang="en-US" dirty="0"/>
              <a:t>. "Traumatic brain injury and diet." </a:t>
            </a:r>
            <a:r>
              <a:rPr lang="en-US" i="1" dirty="0"/>
              <a:t>Journal of child neurology</a:t>
            </a:r>
            <a:r>
              <a:rPr lang="en-US" dirty="0"/>
              <a:t> (2013): 0883073813487594</a:t>
            </a:r>
            <a:r>
              <a:rPr lang="en-US" dirty="0" smtClean="0"/>
              <a:t>.</a:t>
            </a:r>
            <a:endParaRPr lang="en-US" dirty="0"/>
          </a:p>
          <a:p>
            <a:pPr lvl="0">
              <a:buFont typeface="Arial" panose="020B0604020202020204" pitchFamily="34" charset="0"/>
              <a:buChar char="•"/>
            </a:pPr>
            <a:r>
              <a:rPr lang="en-US" dirty="0"/>
              <a:t>Painter, Thomas J., Jennifer </a:t>
            </a:r>
            <a:r>
              <a:rPr lang="en-US" dirty="0" err="1"/>
              <a:t>Rickerds</a:t>
            </a:r>
            <a:r>
              <a:rPr lang="en-US" dirty="0"/>
              <a:t>, and Rodrigo F. Alban. "Immune enhancing nutrition in traumatic brain injury–A preliminary study." </a:t>
            </a:r>
            <a:r>
              <a:rPr lang="en-US" i="1" dirty="0"/>
              <a:t>International Journal of Surgery</a:t>
            </a:r>
            <a:r>
              <a:rPr lang="en-US" dirty="0"/>
              <a:t> 21 (2015): 70-74</a:t>
            </a:r>
            <a:r>
              <a:rPr lang="en-US" dirty="0" smtClean="0"/>
              <a:t>.</a:t>
            </a:r>
          </a:p>
          <a:p>
            <a:pPr lvl="0">
              <a:buFont typeface="Arial" panose="020B0604020202020204" pitchFamily="34" charset="0"/>
              <a:buChar char="•"/>
            </a:pPr>
            <a:r>
              <a:rPr lang="en-US" dirty="0"/>
              <a:t> </a:t>
            </a:r>
            <a:r>
              <a:rPr lang="en-US" dirty="0" smtClean="0"/>
              <a:t>ISSFAL. Omega-3 Fats Critical to Brain Health After Traumatic Injury and Surgery. ISSFAL</a:t>
            </a:r>
            <a:r>
              <a:rPr lang="en-US" dirty="0"/>
              <a:t>. http://</a:t>
            </a:r>
            <a:r>
              <a:rPr lang="en-US" dirty="0" smtClean="0"/>
              <a:t>www.issfal.org/news/articles/2014/06/30/omega-3-fats-critical-to-brain-health-after-traumatic-injury-and-surgery. Updated June 30, 2014. Accessed June 7 2016. </a:t>
            </a:r>
            <a:endParaRPr lang="en-US" dirty="0"/>
          </a:p>
          <a:p>
            <a:endParaRPr lang="en-US" dirty="0"/>
          </a:p>
        </p:txBody>
      </p:sp>
    </p:spTree>
    <p:extLst>
      <p:ext uri="{BB962C8B-B14F-4D97-AF65-F5344CB8AC3E}">
        <p14:creationId xmlns:p14="http://schemas.microsoft.com/office/powerpoint/2010/main" val="35028638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smtClean="0"/>
              <a:t>According to Brain Trauma Foundation – approx. 2.2 million cases of TBI yearly.</a:t>
            </a:r>
          </a:p>
          <a:p>
            <a:pPr>
              <a:buFont typeface="Arial" panose="020B0604020202020204" pitchFamily="34" charset="0"/>
              <a:buChar char="•"/>
            </a:pPr>
            <a:r>
              <a:rPr lang="en-US" dirty="0"/>
              <a:t> </a:t>
            </a:r>
            <a:r>
              <a:rPr lang="en-US" dirty="0" smtClean="0"/>
              <a:t>How is a TBI caused?</a:t>
            </a:r>
          </a:p>
          <a:p>
            <a:pPr lvl="1">
              <a:buFont typeface="Arial" panose="020B0604020202020204" pitchFamily="34" charset="0"/>
              <a:buChar char="•"/>
            </a:pPr>
            <a:r>
              <a:rPr lang="en-US" dirty="0" smtClean="0"/>
              <a:t>External force to the </a:t>
            </a:r>
            <a:r>
              <a:rPr lang="en-US" dirty="0" smtClean="0"/>
              <a:t>head</a:t>
            </a:r>
            <a:endParaRPr lang="en-US" dirty="0" smtClean="0"/>
          </a:p>
          <a:p>
            <a:pPr lvl="1">
              <a:buFont typeface="Arial" panose="020B0604020202020204" pitchFamily="34" charset="0"/>
              <a:buChar char="•"/>
            </a:pPr>
            <a:r>
              <a:rPr lang="en-US" dirty="0" smtClean="0"/>
              <a:t>Frequent movement where the brain repeatedly comes in contact with the </a:t>
            </a:r>
            <a:r>
              <a:rPr lang="en-US" dirty="0" smtClean="0"/>
              <a:t>skull</a:t>
            </a:r>
            <a:endParaRPr lang="en-US" dirty="0" smtClean="0"/>
          </a:p>
          <a:p>
            <a:pPr lvl="1">
              <a:buFont typeface="Arial" panose="020B0604020202020204" pitchFamily="34" charset="0"/>
              <a:buChar char="•"/>
            </a:pPr>
            <a:endParaRPr lang="en-US" dirty="0" smtClean="0"/>
          </a:p>
          <a:p>
            <a:pPr marL="128016" lvl="1" indent="0">
              <a:buNone/>
            </a:pPr>
            <a:endParaRPr lang="en-US" dirty="0" smtClean="0"/>
          </a:p>
          <a:p>
            <a:pPr marL="128016" lvl="1" indent="0">
              <a:buNone/>
            </a:pPr>
            <a:endParaRPr lang="en-US" dirty="0"/>
          </a:p>
          <a:p>
            <a:pPr marL="128016" lvl="1" indent="0">
              <a:buNone/>
            </a:pPr>
            <a:endParaRPr lang="en-US" dirty="0" smtClean="0"/>
          </a:p>
          <a:p>
            <a:pPr marL="128016" lvl="1" indent="0">
              <a:buNone/>
            </a:pPr>
            <a:endParaRPr lang="en-US" dirty="0" smtClean="0"/>
          </a:p>
          <a:p>
            <a:pPr marL="0" indent="0">
              <a:buNone/>
            </a:pPr>
            <a:endParaRPr lang="en-US" dirty="0" smtClean="0"/>
          </a:p>
        </p:txBody>
      </p:sp>
      <p:pic>
        <p:nvPicPr>
          <p:cNvPr id="4" name="Picture 3"/>
          <p:cNvPicPr>
            <a:picLocks noChangeAspect="1"/>
          </p:cNvPicPr>
          <p:nvPr/>
        </p:nvPicPr>
        <p:blipFill>
          <a:blip r:embed="rId2"/>
          <a:stretch>
            <a:fillRect/>
          </a:stretch>
        </p:blipFill>
        <p:spPr>
          <a:xfrm>
            <a:off x="6498336" y="4045267"/>
            <a:ext cx="3425952" cy="2510409"/>
          </a:xfrm>
          <a:prstGeom prst="rect">
            <a:avLst/>
          </a:prstGeom>
        </p:spPr>
      </p:pic>
      <p:pic>
        <p:nvPicPr>
          <p:cNvPr id="5" name="Picture 4"/>
          <p:cNvPicPr>
            <a:picLocks noChangeAspect="1"/>
          </p:cNvPicPr>
          <p:nvPr/>
        </p:nvPicPr>
        <p:blipFill>
          <a:blip r:embed="rId3"/>
          <a:stretch>
            <a:fillRect/>
          </a:stretch>
        </p:blipFill>
        <p:spPr>
          <a:xfrm>
            <a:off x="1826514" y="3742944"/>
            <a:ext cx="3074670" cy="3115056"/>
          </a:xfrm>
          <a:prstGeom prst="rect">
            <a:avLst/>
          </a:prstGeom>
        </p:spPr>
      </p:pic>
    </p:spTree>
    <p:extLst>
      <p:ext uri="{BB962C8B-B14F-4D97-AF65-F5344CB8AC3E}">
        <p14:creationId xmlns:p14="http://schemas.microsoft.com/office/powerpoint/2010/main" val="136078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Statistics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a:t> When might these instances occur?</a:t>
            </a:r>
          </a:p>
          <a:p>
            <a:pPr lvl="1">
              <a:buFont typeface="Arial" panose="020B0604020202020204" pitchFamily="34" charset="0"/>
              <a:buChar char="•"/>
            </a:pPr>
            <a:r>
              <a:rPr lang="en-US" dirty="0"/>
              <a:t>Motor vehicle accidents, falls, sports, assault of violence, contact with forceful </a:t>
            </a:r>
            <a:r>
              <a:rPr lang="en-US" dirty="0" smtClean="0"/>
              <a:t>object</a:t>
            </a:r>
            <a:endParaRPr lang="en-US" dirty="0" smtClean="0"/>
          </a:p>
          <a:p>
            <a:pPr>
              <a:buFont typeface="Arial" panose="020B0604020202020204" pitchFamily="34" charset="0"/>
              <a:buChar char="•"/>
            </a:pPr>
            <a:r>
              <a:rPr lang="en-US" dirty="0" smtClean="0"/>
              <a:t>Who is affected by a TBI?</a:t>
            </a:r>
          </a:p>
          <a:p>
            <a:pPr lvl="1">
              <a:buFont typeface="Arial" panose="020B0604020202020204" pitchFamily="34" charset="0"/>
              <a:buChar char="•"/>
            </a:pPr>
            <a:r>
              <a:rPr lang="en-US" dirty="0"/>
              <a:t> </a:t>
            </a:r>
            <a:r>
              <a:rPr lang="en-US" dirty="0" smtClean="0"/>
              <a:t>Men and Women</a:t>
            </a:r>
          </a:p>
          <a:p>
            <a:pPr lvl="2">
              <a:buFont typeface="Arial" panose="020B0604020202020204" pitchFamily="34" charset="0"/>
              <a:buChar char="•"/>
            </a:pPr>
            <a:r>
              <a:rPr lang="en-US" dirty="0"/>
              <a:t> </a:t>
            </a:r>
            <a:r>
              <a:rPr lang="en-US" dirty="0" smtClean="0"/>
              <a:t>Increased likelihood in </a:t>
            </a:r>
            <a:r>
              <a:rPr lang="en-US" dirty="0" smtClean="0"/>
              <a:t>men</a:t>
            </a:r>
            <a:endParaRPr lang="en-US" dirty="0" smtClean="0"/>
          </a:p>
          <a:p>
            <a:pPr>
              <a:buFont typeface="Arial" panose="020B0604020202020204" pitchFamily="34" charset="0"/>
              <a:buChar char="•"/>
            </a:pPr>
            <a:r>
              <a:rPr lang="en-US" dirty="0" smtClean="0"/>
              <a:t> What age groups have the highest occurrences?</a:t>
            </a:r>
          </a:p>
          <a:p>
            <a:pPr lvl="1">
              <a:buFont typeface="Arial" panose="020B0604020202020204" pitchFamily="34" charset="0"/>
              <a:buChar char="•"/>
            </a:pPr>
            <a:r>
              <a:rPr lang="en-US" dirty="0"/>
              <a:t> </a:t>
            </a:r>
            <a:r>
              <a:rPr lang="en-US" dirty="0" smtClean="0"/>
              <a:t>Children under 4 </a:t>
            </a:r>
          </a:p>
          <a:p>
            <a:pPr lvl="1">
              <a:buFont typeface="Arial" panose="020B0604020202020204" pitchFamily="34" charset="0"/>
              <a:buChar char="•"/>
            </a:pPr>
            <a:r>
              <a:rPr lang="en-US" dirty="0"/>
              <a:t> </a:t>
            </a:r>
            <a:r>
              <a:rPr lang="en-US" dirty="0" smtClean="0"/>
              <a:t>Elderly over 65</a:t>
            </a:r>
          </a:p>
          <a:p>
            <a:pPr lvl="2">
              <a:buFont typeface="Arial" panose="020B0604020202020204" pitchFamily="34" charset="0"/>
              <a:buChar char="•"/>
            </a:pPr>
            <a:r>
              <a:rPr lang="en-US" dirty="0"/>
              <a:t> </a:t>
            </a:r>
            <a:r>
              <a:rPr lang="en-US" dirty="0" smtClean="0"/>
              <a:t>Due to increased </a:t>
            </a:r>
            <a:r>
              <a:rPr lang="en-US" dirty="0" smtClean="0"/>
              <a:t>falls</a:t>
            </a:r>
            <a:endParaRPr lang="en-US" dirty="0" smtClean="0"/>
          </a:p>
          <a:p>
            <a:pPr>
              <a:buFont typeface="Arial" panose="020B0604020202020204" pitchFamily="34" charset="0"/>
              <a:buChar char="•"/>
            </a:pPr>
            <a:r>
              <a:rPr lang="en-US" dirty="0" smtClean="0"/>
              <a:t>Individuals between the ages of 14-34 are likely to experience TBI as a result of a motor vehicle accident. </a:t>
            </a:r>
          </a:p>
        </p:txBody>
      </p:sp>
    </p:spTree>
    <p:extLst>
      <p:ext uri="{BB962C8B-B14F-4D97-AF65-F5344CB8AC3E}">
        <p14:creationId xmlns:p14="http://schemas.microsoft.com/office/powerpoint/2010/main" val="36012850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determine Severity of TBI</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err="1" smtClean="0"/>
              <a:t>Glascow</a:t>
            </a:r>
            <a:r>
              <a:rPr lang="en-US" dirty="0" smtClean="0"/>
              <a:t> Coma Scale</a:t>
            </a:r>
          </a:p>
          <a:p>
            <a:pPr lvl="1">
              <a:buFont typeface="Arial" panose="020B0604020202020204" pitchFamily="34" charset="0"/>
              <a:buChar char="•"/>
            </a:pPr>
            <a:r>
              <a:rPr lang="en-US" dirty="0"/>
              <a:t> </a:t>
            </a:r>
            <a:r>
              <a:rPr lang="en-US" dirty="0" smtClean="0"/>
              <a:t>Tool assesses ranges of functions, score is gathered from each category, then level of consciousness and severity is determined based on overall score. </a:t>
            </a:r>
          </a:p>
          <a:p>
            <a:pPr>
              <a:buFont typeface="Arial" panose="020B0604020202020204" pitchFamily="34" charset="0"/>
              <a:buChar char="•"/>
            </a:pPr>
            <a:r>
              <a:rPr lang="en-US" dirty="0"/>
              <a:t> </a:t>
            </a:r>
            <a:r>
              <a:rPr lang="en-US" dirty="0" smtClean="0"/>
              <a:t>Rating of 3-8 is considered </a:t>
            </a:r>
            <a:r>
              <a:rPr lang="en-US" dirty="0" smtClean="0"/>
              <a:t>severe</a:t>
            </a:r>
            <a:endParaRPr lang="en-US" dirty="0" smtClean="0"/>
          </a:p>
          <a:p>
            <a:pPr>
              <a:buFont typeface="Arial" panose="020B0604020202020204" pitchFamily="34" charset="0"/>
              <a:buChar char="•"/>
            </a:pPr>
            <a:r>
              <a:rPr lang="en-US" dirty="0"/>
              <a:t> </a:t>
            </a:r>
            <a:r>
              <a:rPr lang="en-US" dirty="0" smtClean="0"/>
              <a:t>Rating of 9-12 is considered </a:t>
            </a:r>
            <a:r>
              <a:rPr lang="en-US" dirty="0" smtClean="0"/>
              <a:t>moderate</a:t>
            </a:r>
            <a:endParaRPr lang="en-US" dirty="0" smtClean="0"/>
          </a:p>
          <a:p>
            <a:pPr>
              <a:buFont typeface="Arial" panose="020B0604020202020204" pitchFamily="34" charset="0"/>
              <a:buChar char="•"/>
            </a:pPr>
            <a:r>
              <a:rPr lang="en-US" dirty="0"/>
              <a:t> </a:t>
            </a:r>
            <a:r>
              <a:rPr lang="en-US" dirty="0" smtClean="0"/>
              <a:t>Rating of 13-15 is considered </a:t>
            </a:r>
            <a:r>
              <a:rPr lang="en-US" dirty="0" smtClean="0"/>
              <a:t>mild</a:t>
            </a:r>
            <a:endParaRPr lang="en-US" dirty="0" smtClean="0"/>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1319017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Glascow</a:t>
            </a:r>
            <a:r>
              <a:rPr lang="en-US" dirty="0" smtClean="0"/>
              <a:t> Coma Scale</a:t>
            </a:r>
            <a:endParaRPr lang="en-US" dirty="0"/>
          </a:p>
        </p:txBody>
      </p:sp>
      <p:pic>
        <p:nvPicPr>
          <p:cNvPr id="4" name="Content Placeholder 3"/>
          <p:cNvPicPr>
            <a:picLocks noGrp="1" noChangeAspect="1"/>
          </p:cNvPicPr>
          <p:nvPr>
            <p:ph idx="1"/>
          </p:nvPr>
        </p:nvPicPr>
        <p:blipFill>
          <a:blip r:embed="rId2"/>
          <a:stretch>
            <a:fillRect/>
          </a:stretch>
        </p:blipFill>
        <p:spPr>
          <a:xfrm>
            <a:off x="2999232" y="1816608"/>
            <a:ext cx="5035296" cy="5041392"/>
          </a:xfrm>
          <a:prstGeom prst="rect">
            <a:avLst/>
          </a:prstGeom>
        </p:spPr>
      </p:pic>
    </p:spTree>
    <p:extLst>
      <p:ext uri="{BB962C8B-B14F-4D97-AF65-F5344CB8AC3E}">
        <p14:creationId xmlns:p14="http://schemas.microsoft.com/office/powerpoint/2010/main" val="274265069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nutrition status impacted?</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dirty="0" smtClean="0"/>
              <a:t> Hypermetabolic, </a:t>
            </a:r>
            <a:r>
              <a:rPr lang="en-US" dirty="0" err="1" smtClean="0"/>
              <a:t>Hypercatabolic</a:t>
            </a:r>
            <a:endParaRPr lang="en-US" dirty="0" smtClean="0"/>
          </a:p>
          <a:p>
            <a:pPr lvl="1">
              <a:buFont typeface="Arial" panose="020B0604020202020204" pitchFamily="34" charset="0"/>
              <a:buChar char="•"/>
            </a:pPr>
            <a:r>
              <a:rPr lang="en-US" dirty="0"/>
              <a:t> </a:t>
            </a:r>
            <a:r>
              <a:rPr lang="en-US" dirty="0" smtClean="0"/>
              <a:t>Due to increased presence of hormones that are released as the body’s response to inflammation.</a:t>
            </a:r>
          </a:p>
          <a:p>
            <a:pPr lvl="2">
              <a:buFont typeface="Arial" panose="020B0604020202020204" pitchFamily="34" charset="0"/>
              <a:buChar char="•"/>
            </a:pPr>
            <a:r>
              <a:rPr lang="en-US" dirty="0"/>
              <a:t> </a:t>
            </a:r>
            <a:r>
              <a:rPr lang="en-US" dirty="0" smtClean="0"/>
              <a:t>Cytokines</a:t>
            </a:r>
          </a:p>
          <a:p>
            <a:pPr lvl="1">
              <a:buFont typeface="Arial" panose="020B0604020202020204" pitchFamily="34" charset="0"/>
              <a:buChar char="•"/>
            </a:pPr>
            <a:r>
              <a:rPr lang="en-US" dirty="0" smtClean="0"/>
              <a:t>This state can increase the patient’s risk for malnutrition</a:t>
            </a:r>
          </a:p>
          <a:p>
            <a:pPr>
              <a:buFont typeface="Arial" panose="020B0604020202020204" pitchFamily="34" charset="0"/>
              <a:buChar char="•"/>
            </a:pPr>
            <a:r>
              <a:rPr lang="en-US" dirty="0"/>
              <a:t> </a:t>
            </a:r>
            <a:r>
              <a:rPr lang="en-US" dirty="0" smtClean="0"/>
              <a:t>Increased risk for gastrointestinal issues</a:t>
            </a:r>
          </a:p>
          <a:p>
            <a:pPr lvl="1">
              <a:buFont typeface="Arial" panose="020B0604020202020204" pitchFamily="34" charset="0"/>
              <a:buChar char="•"/>
            </a:pPr>
            <a:r>
              <a:rPr lang="en-US" dirty="0"/>
              <a:t> </a:t>
            </a:r>
            <a:r>
              <a:rPr lang="en-US" dirty="0" smtClean="0"/>
              <a:t>Delayed gastric emptying, increased gastric residuals, diarrhea, abdominal distention, pneumonia related to </a:t>
            </a:r>
            <a:r>
              <a:rPr lang="en-US" dirty="0" smtClean="0"/>
              <a:t>aspiration</a:t>
            </a:r>
            <a:endParaRPr lang="en-US" dirty="0" smtClean="0"/>
          </a:p>
          <a:p>
            <a:pPr>
              <a:buFont typeface="Arial" panose="020B0604020202020204" pitchFamily="34" charset="0"/>
              <a:buChar char="•"/>
            </a:pPr>
            <a:endParaRPr lang="en-US" dirty="0"/>
          </a:p>
        </p:txBody>
      </p:sp>
    </p:spTree>
    <p:extLst>
      <p:ext uri="{BB962C8B-B14F-4D97-AF65-F5344CB8AC3E}">
        <p14:creationId xmlns:p14="http://schemas.microsoft.com/office/powerpoint/2010/main" val="33176142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nutrition status impacted?</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 </a:t>
            </a:r>
            <a:r>
              <a:rPr lang="en-US" dirty="0" smtClean="0"/>
              <a:t> Roberts </a:t>
            </a:r>
            <a:r>
              <a:rPr lang="en-US" dirty="0"/>
              <a:t>and </a:t>
            </a:r>
            <a:r>
              <a:rPr lang="en-US" dirty="0" err="1"/>
              <a:t>Touger</a:t>
            </a:r>
            <a:r>
              <a:rPr lang="en-US" dirty="0"/>
              <a:t>-Decker </a:t>
            </a:r>
            <a:endParaRPr lang="en-US" dirty="0" smtClean="0"/>
          </a:p>
          <a:p>
            <a:pPr lvl="1">
              <a:buFont typeface="Arial" panose="020B0604020202020204" pitchFamily="34" charset="0"/>
              <a:buChar char="•"/>
            </a:pPr>
            <a:r>
              <a:rPr lang="en-US" dirty="0"/>
              <a:t> I</a:t>
            </a:r>
            <a:r>
              <a:rPr lang="en-US" dirty="0" smtClean="0"/>
              <a:t>mpaired </a:t>
            </a:r>
            <a:r>
              <a:rPr lang="en-US" dirty="0"/>
              <a:t>gastric </a:t>
            </a:r>
            <a:r>
              <a:rPr lang="en-US" dirty="0" smtClean="0"/>
              <a:t>motility </a:t>
            </a:r>
            <a:r>
              <a:rPr lang="en-US" dirty="0"/>
              <a:t>due to increased intracranial pressure, increased presence of hormones, vagal nerve suppression, hyperglycemia and increased </a:t>
            </a:r>
            <a:r>
              <a:rPr lang="en-US" dirty="0" smtClean="0"/>
              <a:t>cytokines</a:t>
            </a:r>
          </a:p>
          <a:p>
            <a:pPr>
              <a:buFont typeface="Arial" panose="020B0604020202020204" pitchFamily="34" charset="0"/>
              <a:buChar char="•"/>
            </a:pPr>
            <a:r>
              <a:rPr lang="en-US" dirty="0"/>
              <a:t> </a:t>
            </a:r>
            <a:r>
              <a:rPr lang="en-US" dirty="0" smtClean="0"/>
              <a:t>Painter et. al.</a:t>
            </a:r>
          </a:p>
          <a:p>
            <a:pPr lvl="1">
              <a:buFont typeface="Arial" panose="020B0604020202020204" pitchFamily="34" charset="0"/>
              <a:buChar char="•"/>
            </a:pPr>
            <a:r>
              <a:rPr lang="en-US" dirty="0"/>
              <a:t> </a:t>
            </a:r>
            <a:r>
              <a:rPr lang="en-US" dirty="0" smtClean="0"/>
              <a:t>Increases metabolism and nitrogen loss</a:t>
            </a:r>
          </a:p>
          <a:p>
            <a:pPr lvl="2">
              <a:buFont typeface="Arial" panose="020B0604020202020204" pitchFamily="34" charset="0"/>
              <a:buChar char="•"/>
            </a:pPr>
            <a:r>
              <a:rPr lang="en-US" dirty="0"/>
              <a:t> </a:t>
            </a:r>
            <a:r>
              <a:rPr lang="en-US" dirty="0" smtClean="0"/>
              <a:t>Increases calorie and protein needs</a:t>
            </a:r>
          </a:p>
          <a:p>
            <a:pPr lvl="2">
              <a:buFont typeface="Arial" panose="020B0604020202020204" pitchFamily="34" charset="0"/>
              <a:buChar char="•"/>
            </a:pPr>
            <a:r>
              <a:rPr lang="en-US" dirty="0"/>
              <a:t> </a:t>
            </a:r>
            <a:r>
              <a:rPr lang="en-US" dirty="0" smtClean="0"/>
              <a:t>Due to inflammatory response to injury</a:t>
            </a:r>
          </a:p>
          <a:p>
            <a:pPr lvl="1">
              <a:buFont typeface="Arial" panose="020B0604020202020204" pitchFamily="34" charset="0"/>
              <a:buChar char="•"/>
            </a:pPr>
            <a:r>
              <a:rPr lang="en-US" dirty="0"/>
              <a:t> </a:t>
            </a:r>
            <a:r>
              <a:rPr lang="en-US" dirty="0" smtClean="0"/>
              <a:t>Digestive system changes</a:t>
            </a:r>
          </a:p>
          <a:p>
            <a:pPr lvl="2">
              <a:buFont typeface="Arial" panose="020B0604020202020204" pitchFamily="34" charset="0"/>
              <a:buChar char="•"/>
            </a:pPr>
            <a:r>
              <a:rPr lang="en-US" dirty="0"/>
              <a:t> </a:t>
            </a:r>
            <a:r>
              <a:rPr lang="en-US" dirty="0" smtClean="0"/>
              <a:t>Gut bacteria released into circulation as a result of increases gut permeability</a:t>
            </a:r>
          </a:p>
          <a:p>
            <a:pPr lvl="3">
              <a:buFont typeface="Arial" panose="020B0604020202020204" pitchFamily="34" charset="0"/>
              <a:buChar char="•"/>
            </a:pPr>
            <a:r>
              <a:rPr lang="en-US" dirty="0"/>
              <a:t> </a:t>
            </a:r>
            <a:r>
              <a:rPr lang="en-US" dirty="0" smtClean="0"/>
              <a:t>Can cause increased infection</a:t>
            </a:r>
            <a:endParaRPr lang="en-US" dirty="0"/>
          </a:p>
        </p:txBody>
      </p:sp>
    </p:spTree>
    <p:extLst>
      <p:ext uri="{BB962C8B-B14F-4D97-AF65-F5344CB8AC3E}">
        <p14:creationId xmlns:p14="http://schemas.microsoft.com/office/powerpoint/2010/main" val="30691330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455F51"/>
      </a:dk2>
      <a:lt2>
        <a:srgbClr val="E3DED1"/>
      </a:lt2>
      <a:accent1>
        <a:srgbClr val="99CB38"/>
      </a:accent1>
      <a:accent2>
        <a:srgbClr val="63A537"/>
      </a:accent2>
      <a:accent3>
        <a:srgbClr val="E6D024"/>
      </a:accent3>
      <a:accent4>
        <a:srgbClr val="CC9700"/>
      </a:accent4>
      <a:accent5>
        <a:srgbClr val="4EB3CF"/>
      </a:accent5>
      <a:accent6>
        <a:srgbClr val="378DA6"/>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29F68FFC-748B-4FC3-BF39-7F84A6D5840F}"/>
    </a:ext>
  </a:extLst>
</a:theme>
</file>

<file path=docProps/app.xml><?xml version="1.0" encoding="utf-8"?>
<Properties xmlns="http://schemas.openxmlformats.org/officeDocument/2006/extended-properties" xmlns:vt="http://schemas.openxmlformats.org/officeDocument/2006/docPropsVTypes">
  <Template>Integral</Template>
  <TotalTime>621</TotalTime>
  <Words>2255</Words>
  <Application>Microsoft Office PowerPoint</Application>
  <PresentationFormat>Widescreen</PresentationFormat>
  <Paragraphs>246</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Tw Cen MT</vt:lpstr>
      <vt:lpstr>Tw Cen MT Condensed</vt:lpstr>
      <vt:lpstr>Wingdings 3</vt:lpstr>
      <vt:lpstr>Integral</vt:lpstr>
      <vt:lpstr>Medical Nutrition Therapy for Traumatic Brain Injury </vt:lpstr>
      <vt:lpstr>Learning objectives</vt:lpstr>
      <vt:lpstr>Background</vt:lpstr>
      <vt:lpstr>Statistics </vt:lpstr>
      <vt:lpstr>Statistics</vt:lpstr>
      <vt:lpstr>How to determine Severity of TBI</vt:lpstr>
      <vt:lpstr>Glascow Coma Scale</vt:lpstr>
      <vt:lpstr>How is nutrition status impacted?</vt:lpstr>
      <vt:lpstr>How is nutrition status impacted?</vt:lpstr>
      <vt:lpstr>Preferred route of nutrient delivery</vt:lpstr>
      <vt:lpstr>When should feeding be initiated?</vt:lpstr>
      <vt:lpstr>Assessing enteral tube placement</vt:lpstr>
      <vt:lpstr>Gastric vs. Post-pyloric</vt:lpstr>
      <vt:lpstr>Gastric vs. post-pyloric</vt:lpstr>
      <vt:lpstr>Gastric vs. post-pyloric conclusion</vt:lpstr>
      <vt:lpstr>Gastric residuals</vt:lpstr>
      <vt:lpstr>Gastric motility agents</vt:lpstr>
      <vt:lpstr>Calculating energy needs</vt:lpstr>
      <vt:lpstr>Calculating energy needs</vt:lpstr>
      <vt:lpstr>Determining protein needs</vt:lpstr>
      <vt:lpstr>Determining Protein needs Continued</vt:lpstr>
      <vt:lpstr>Other nutrients affected following TBI</vt:lpstr>
      <vt:lpstr>Other nutrients affected following TBI</vt:lpstr>
      <vt:lpstr>Omega-3 Fatty acid</vt:lpstr>
      <vt:lpstr>Nutrient administration</vt:lpstr>
      <vt:lpstr>Type of enteral formula</vt:lpstr>
      <vt:lpstr>Type of enteral formula</vt:lpstr>
      <vt:lpstr>Review</vt:lpstr>
      <vt:lpstr>Review</vt:lpstr>
      <vt:lpstr>Resources</vt:lpstr>
      <vt:lpstr>Resources</vt:lpstr>
      <vt:lpstr>resources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Nutrition Therapy for Traumatic Brain Injury </dc:title>
  <dc:creator>R8E0G6K</dc:creator>
  <cp:lastModifiedBy>R8E0G6K</cp:lastModifiedBy>
  <cp:revision>43</cp:revision>
  <dcterms:created xsi:type="dcterms:W3CDTF">2016-05-31T22:54:51Z</dcterms:created>
  <dcterms:modified xsi:type="dcterms:W3CDTF">2016-06-10T12:54:21Z</dcterms:modified>
</cp:coreProperties>
</file>